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60"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F5381"/>
    <a:srgbClr val="221062"/>
    <a:srgbClr val="FD85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15" autoAdjust="0"/>
  </p:normalViewPr>
  <p:slideViewPr>
    <p:cSldViewPr>
      <p:cViewPr varScale="1">
        <p:scale>
          <a:sx n="85" d="100"/>
          <a:sy n="85" d="100"/>
        </p:scale>
        <p:origin x="-152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E5EF23-F248-4704-9713-276B79D4B8C3}" type="datetimeFigureOut">
              <a:rPr lang="en-US" smtClean="0"/>
              <a:pPr/>
              <a:t>5/13/2018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E092BC-660D-4E62-AF97-30B12E145C39}" type="slidenum">
              <a:rPr lang="en-US" smtClean="0"/>
              <a:pPr/>
              <a:t>‹#›</a:t>
            </a:fld>
            <a:endParaRPr lang="en-US"/>
          </a:p>
        </p:txBody>
      </p:sp>
    </p:spTree>
    <p:extLst>
      <p:ext uri="{BB962C8B-B14F-4D97-AF65-F5344CB8AC3E}">
        <p14:creationId xmlns:p14="http://schemas.microsoft.com/office/powerpoint/2010/main" val="3489084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BE092BC-660D-4E62-AF97-30B12E145C39}"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BE092BC-660D-4E62-AF97-30B12E145C39}"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B5D40A2-5DED-48C2-85F8-66B4C8A8C3A8}" type="datetimeFigureOut">
              <a:rPr lang="en-US" smtClean="0"/>
              <a:pPr/>
              <a:t>5/13/2018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6C99B-4E4C-4A6F-BB8A-B4D88906A470}" type="slidenum">
              <a:rPr lang="en-US" smtClean="0"/>
              <a:pPr/>
              <a:t>‹#›</a:t>
            </a:fld>
            <a:endParaRPr lang="en-US"/>
          </a:p>
        </p:txBody>
      </p:sp>
    </p:spTree>
    <p:extLst>
      <p:ext uri="{BB962C8B-B14F-4D97-AF65-F5344CB8AC3E}">
        <p14:creationId xmlns:p14="http://schemas.microsoft.com/office/powerpoint/2010/main" val="3312389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5D40A2-5DED-48C2-85F8-66B4C8A8C3A8}" type="datetimeFigureOut">
              <a:rPr lang="en-US" smtClean="0"/>
              <a:pPr/>
              <a:t>5/13/2018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6C99B-4E4C-4A6F-BB8A-B4D88906A470}" type="slidenum">
              <a:rPr lang="en-US" smtClean="0"/>
              <a:pPr/>
              <a:t>‹#›</a:t>
            </a:fld>
            <a:endParaRPr lang="en-US"/>
          </a:p>
        </p:txBody>
      </p:sp>
    </p:spTree>
    <p:extLst>
      <p:ext uri="{BB962C8B-B14F-4D97-AF65-F5344CB8AC3E}">
        <p14:creationId xmlns:p14="http://schemas.microsoft.com/office/powerpoint/2010/main" val="3688292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5D40A2-5DED-48C2-85F8-66B4C8A8C3A8}" type="datetimeFigureOut">
              <a:rPr lang="en-US" smtClean="0"/>
              <a:pPr/>
              <a:t>5/13/2018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6C99B-4E4C-4A6F-BB8A-B4D88906A470}" type="slidenum">
              <a:rPr lang="en-US" smtClean="0"/>
              <a:pPr/>
              <a:t>‹#›</a:t>
            </a:fld>
            <a:endParaRPr lang="en-US"/>
          </a:p>
        </p:txBody>
      </p:sp>
    </p:spTree>
    <p:extLst>
      <p:ext uri="{BB962C8B-B14F-4D97-AF65-F5344CB8AC3E}">
        <p14:creationId xmlns:p14="http://schemas.microsoft.com/office/powerpoint/2010/main" val="1478523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5D40A2-5DED-48C2-85F8-66B4C8A8C3A8}" type="datetimeFigureOut">
              <a:rPr lang="en-US" smtClean="0"/>
              <a:pPr/>
              <a:t>5/13/2018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6C99B-4E4C-4A6F-BB8A-B4D88906A470}" type="slidenum">
              <a:rPr lang="en-US" smtClean="0"/>
              <a:pPr/>
              <a:t>‹#›</a:t>
            </a:fld>
            <a:endParaRPr lang="en-US"/>
          </a:p>
        </p:txBody>
      </p:sp>
    </p:spTree>
    <p:extLst>
      <p:ext uri="{BB962C8B-B14F-4D97-AF65-F5344CB8AC3E}">
        <p14:creationId xmlns:p14="http://schemas.microsoft.com/office/powerpoint/2010/main" val="795052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5D40A2-5DED-48C2-85F8-66B4C8A8C3A8}" type="datetimeFigureOut">
              <a:rPr lang="en-US" smtClean="0"/>
              <a:pPr/>
              <a:t>5/13/2018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6C99B-4E4C-4A6F-BB8A-B4D88906A470}" type="slidenum">
              <a:rPr lang="en-US" smtClean="0"/>
              <a:pPr/>
              <a:t>‹#›</a:t>
            </a:fld>
            <a:endParaRPr lang="en-US"/>
          </a:p>
        </p:txBody>
      </p:sp>
    </p:spTree>
    <p:extLst>
      <p:ext uri="{BB962C8B-B14F-4D97-AF65-F5344CB8AC3E}">
        <p14:creationId xmlns:p14="http://schemas.microsoft.com/office/powerpoint/2010/main" val="1205950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B5D40A2-5DED-48C2-85F8-66B4C8A8C3A8}" type="datetimeFigureOut">
              <a:rPr lang="en-US" smtClean="0"/>
              <a:pPr/>
              <a:t>5/13/2018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F6C99B-4E4C-4A6F-BB8A-B4D88906A470}" type="slidenum">
              <a:rPr lang="en-US" smtClean="0"/>
              <a:pPr/>
              <a:t>‹#›</a:t>
            </a:fld>
            <a:endParaRPr lang="en-US"/>
          </a:p>
        </p:txBody>
      </p:sp>
    </p:spTree>
    <p:extLst>
      <p:ext uri="{BB962C8B-B14F-4D97-AF65-F5344CB8AC3E}">
        <p14:creationId xmlns:p14="http://schemas.microsoft.com/office/powerpoint/2010/main" val="857249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5D40A2-5DED-48C2-85F8-66B4C8A8C3A8}" type="datetimeFigureOut">
              <a:rPr lang="en-US" smtClean="0"/>
              <a:pPr/>
              <a:t>5/13/2018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F6C99B-4E4C-4A6F-BB8A-B4D88906A470}" type="slidenum">
              <a:rPr lang="en-US" smtClean="0"/>
              <a:pPr/>
              <a:t>‹#›</a:t>
            </a:fld>
            <a:endParaRPr lang="en-US"/>
          </a:p>
        </p:txBody>
      </p:sp>
    </p:spTree>
    <p:extLst>
      <p:ext uri="{BB962C8B-B14F-4D97-AF65-F5344CB8AC3E}">
        <p14:creationId xmlns:p14="http://schemas.microsoft.com/office/powerpoint/2010/main" val="2842051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5D40A2-5DED-48C2-85F8-66B4C8A8C3A8}" type="datetimeFigureOut">
              <a:rPr lang="en-US" smtClean="0"/>
              <a:pPr/>
              <a:t>5/13/2018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F6C99B-4E4C-4A6F-BB8A-B4D88906A470}" type="slidenum">
              <a:rPr lang="en-US" smtClean="0"/>
              <a:pPr/>
              <a:t>‹#›</a:t>
            </a:fld>
            <a:endParaRPr lang="en-US"/>
          </a:p>
        </p:txBody>
      </p:sp>
    </p:spTree>
    <p:extLst>
      <p:ext uri="{BB962C8B-B14F-4D97-AF65-F5344CB8AC3E}">
        <p14:creationId xmlns:p14="http://schemas.microsoft.com/office/powerpoint/2010/main" val="3220018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5D40A2-5DED-48C2-85F8-66B4C8A8C3A8}" type="datetimeFigureOut">
              <a:rPr lang="en-US" smtClean="0"/>
              <a:pPr/>
              <a:t>5/13/2018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F6C99B-4E4C-4A6F-BB8A-B4D88906A470}" type="slidenum">
              <a:rPr lang="en-US" smtClean="0"/>
              <a:pPr/>
              <a:t>‹#›</a:t>
            </a:fld>
            <a:endParaRPr lang="en-US"/>
          </a:p>
        </p:txBody>
      </p:sp>
    </p:spTree>
    <p:extLst>
      <p:ext uri="{BB962C8B-B14F-4D97-AF65-F5344CB8AC3E}">
        <p14:creationId xmlns:p14="http://schemas.microsoft.com/office/powerpoint/2010/main" val="3958145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5D40A2-5DED-48C2-85F8-66B4C8A8C3A8}" type="datetimeFigureOut">
              <a:rPr lang="en-US" smtClean="0"/>
              <a:pPr/>
              <a:t>5/13/2018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F6C99B-4E4C-4A6F-BB8A-B4D88906A470}" type="slidenum">
              <a:rPr lang="en-US" smtClean="0"/>
              <a:pPr/>
              <a:t>‹#›</a:t>
            </a:fld>
            <a:endParaRPr lang="en-US"/>
          </a:p>
        </p:txBody>
      </p:sp>
    </p:spTree>
    <p:extLst>
      <p:ext uri="{BB962C8B-B14F-4D97-AF65-F5344CB8AC3E}">
        <p14:creationId xmlns:p14="http://schemas.microsoft.com/office/powerpoint/2010/main" val="2046561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5D40A2-5DED-48C2-85F8-66B4C8A8C3A8}" type="datetimeFigureOut">
              <a:rPr lang="en-US" smtClean="0"/>
              <a:pPr/>
              <a:t>5/13/2018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F6C99B-4E4C-4A6F-BB8A-B4D88906A470}" type="slidenum">
              <a:rPr lang="en-US" smtClean="0"/>
              <a:pPr/>
              <a:t>‹#›</a:t>
            </a:fld>
            <a:endParaRPr lang="en-US"/>
          </a:p>
        </p:txBody>
      </p:sp>
    </p:spTree>
    <p:extLst>
      <p:ext uri="{BB962C8B-B14F-4D97-AF65-F5344CB8AC3E}">
        <p14:creationId xmlns:p14="http://schemas.microsoft.com/office/powerpoint/2010/main" val="1104647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stretch>
            <a:fillRect l="-21000" r="-2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5D40A2-5DED-48C2-85F8-66B4C8A8C3A8}" type="datetimeFigureOut">
              <a:rPr lang="en-US" smtClean="0"/>
              <a:pPr/>
              <a:t>5/13/2018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F6C99B-4E4C-4A6F-BB8A-B4D88906A470}" type="slidenum">
              <a:rPr lang="en-US" smtClean="0"/>
              <a:pPr/>
              <a:t>‹#›</a:t>
            </a:fld>
            <a:endParaRPr lang="en-US"/>
          </a:p>
        </p:txBody>
      </p:sp>
    </p:spTree>
    <p:extLst>
      <p:ext uri="{BB962C8B-B14F-4D97-AF65-F5344CB8AC3E}">
        <p14:creationId xmlns:p14="http://schemas.microsoft.com/office/powerpoint/2010/main" val="23019973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57200" y="381000"/>
            <a:ext cx="1880708" cy="369332"/>
          </a:xfrm>
          <a:prstGeom prst="rect">
            <a:avLst/>
          </a:prstGeom>
          <a:noFill/>
        </p:spPr>
        <p:txBody>
          <a:bodyPr wrap="none" rtlCol="0">
            <a:spAutoFit/>
          </a:bodyPr>
          <a:lstStyle/>
          <a:p>
            <a:r>
              <a:rPr lang="en-US" b="1" dirty="0" smtClean="0">
                <a:solidFill>
                  <a:schemeClr val="accent3">
                    <a:lumMod val="75000"/>
                  </a:schemeClr>
                </a:solidFill>
              </a:rPr>
              <a:t>Registration Form</a:t>
            </a:r>
            <a:endParaRPr lang="en-US" b="1" dirty="0">
              <a:solidFill>
                <a:schemeClr val="accent3">
                  <a:lumMod val="75000"/>
                </a:schemeClr>
              </a:solidFill>
            </a:endParaRPr>
          </a:p>
        </p:txBody>
      </p:sp>
      <p:sp>
        <p:nvSpPr>
          <p:cNvPr id="10" name="TextBox 9"/>
          <p:cNvSpPr txBox="1"/>
          <p:nvPr/>
        </p:nvSpPr>
        <p:spPr>
          <a:xfrm>
            <a:off x="19050" y="937766"/>
            <a:ext cx="2979673" cy="5463034"/>
          </a:xfrm>
          <a:prstGeom prst="rect">
            <a:avLst/>
          </a:prstGeom>
          <a:noFill/>
        </p:spPr>
        <p:txBody>
          <a:bodyPr wrap="square" rtlCol="0">
            <a:spAutoFit/>
          </a:bodyPr>
          <a:lstStyle/>
          <a:p>
            <a:pPr>
              <a:spcAft>
                <a:spcPts val="600"/>
              </a:spcAft>
              <a:tabLst>
                <a:tab pos="2514600" algn="l"/>
              </a:tabLst>
            </a:pPr>
            <a:r>
              <a:rPr lang="en-US" sz="1200" dirty="0" smtClean="0">
                <a:latin typeface="Times New Roman" pitchFamily="18" charset="0"/>
                <a:cs typeface="Times New Roman" pitchFamily="18" charset="0"/>
              </a:rPr>
              <a:t>Name:____________________________</a:t>
            </a:r>
          </a:p>
          <a:p>
            <a:pPr>
              <a:spcAft>
                <a:spcPts val="600"/>
              </a:spcAft>
              <a:tabLst>
                <a:tab pos="2514600" algn="l"/>
              </a:tabLst>
            </a:pPr>
            <a:r>
              <a:rPr lang="en-US" sz="1200" dirty="0" smtClean="0">
                <a:latin typeface="Times New Roman" pitchFamily="18" charset="0"/>
                <a:cs typeface="Times New Roman" pitchFamily="18" charset="0"/>
              </a:rPr>
              <a:t>Designation:_______________________</a:t>
            </a:r>
          </a:p>
          <a:p>
            <a:pPr>
              <a:spcAft>
                <a:spcPts val="600"/>
              </a:spcAft>
            </a:pPr>
            <a:r>
              <a:rPr lang="en-US" sz="1200" dirty="0" smtClean="0">
                <a:latin typeface="Times New Roman" pitchFamily="18" charset="0"/>
                <a:cs typeface="Times New Roman" pitchFamily="18" charset="0"/>
              </a:rPr>
              <a:t>Organization:______________________</a:t>
            </a:r>
          </a:p>
          <a:p>
            <a:pPr>
              <a:spcAft>
                <a:spcPts val="600"/>
              </a:spcAft>
            </a:pPr>
            <a:r>
              <a:rPr lang="en-US" sz="1200" dirty="0" smtClean="0">
                <a:latin typeface="Times New Roman" pitchFamily="18" charset="0"/>
                <a:cs typeface="Times New Roman" pitchFamily="18" charset="0"/>
              </a:rPr>
              <a:t>Gender:___________________________</a:t>
            </a:r>
          </a:p>
          <a:p>
            <a:pPr>
              <a:spcAft>
                <a:spcPts val="600"/>
              </a:spcAft>
            </a:pPr>
            <a:r>
              <a:rPr lang="en-US" sz="1200" dirty="0" smtClean="0">
                <a:latin typeface="Times New Roman" pitchFamily="18" charset="0"/>
                <a:cs typeface="Times New Roman" pitchFamily="18" charset="0"/>
              </a:rPr>
              <a:t>Educational Qualification: ___________</a:t>
            </a:r>
          </a:p>
          <a:p>
            <a:pPr>
              <a:spcAft>
                <a:spcPts val="600"/>
              </a:spcAft>
            </a:pPr>
            <a:r>
              <a:rPr lang="en-US" sz="1200" dirty="0" smtClean="0">
                <a:latin typeface="Times New Roman" pitchFamily="18" charset="0"/>
                <a:cs typeface="Times New Roman" pitchFamily="18" charset="0"/>
              </a:rPr>
              <a:t>Address for correspondence:__________</a:t>
            </a:r>
          </a:p>
          <a:p>
            <a:pPr>
              <a:spcAft>
                <a:spcPts val="600"/>
              </a:spcAft>
            </a:pPr>
            <a:r>
              <a:rPr lang="en-US" sz="1200" dirty="0" smtClean="0">
                <a:latin typeface="Times New Roman" pitchFamily="18" charset="0"/>
                <a:cs typeface="Times New Roman" pitchFamily="18" charset="0"/>
              </a:rPr>
              <a:t>_________________________________</a:t>
            </a:r>
          </a:p>
          <a:p>
            <a:pPr>
              <a:spcAft>
                <a:spcPts val="600"/>
              </a:spcAft>
            </a:pPr>
            <a:r>
              <a:rPr lang="en-US" sz="1200" dirty="0" smtClean="0">
                <a:latin typeface="Times New Roman" pitchFamily="18" charset="0"/>
                <a:cs typeface="Times New Roman" pitchFamily="18" charset="0"/>
              </a:rPr>
              <a:t>_________________________________</a:t>
            </a:r>
          </a:p>
          <a:p>
            <a:pPr>
              <a:spcAft>
                <a:spcPts val="600"/>
              </a:spcAft>
            </a:pPr>
            <a:r>
              <a:rPr lang="en-US" sz="1200" dirty="0" smtClean="0">
                <a:latin typeface="Times New Roman" pitchFamily="18" charset="0"/>
                <a:cs typeface="Times New Roman" pitchFamily="18" charset="0"/>
              </a:rPr>
              <a:t>Mobile No.:_______________________</a:t>
            </a:r>
          </a:p>
          <a:p>
            <a:pPr>
              <a:spcAft>
                <a:spcPts val="600"/>
              </a:spcAft>
            </a:pPr>
            <a:r>
              <a:rPr lang="en-US" sz="1200" dirty="0" smtClean="0">
                <a:latin typeface="Times New Roman" pitchFamily="18" charset="0"/>
                <a:cs typeface="Times New Roman" pitchFamily="18" charset="0"/>
              </a:rPr>
              <a:t>Email Id:__________________________</a:t>
            </a:r>
          </a:p>
          <a:p>
            <a:pPr>
              <a:spcAft>
                <a:spcPts val="600"/>
              </a:spcAft>
            </a:pPr>
            <a:r>
              <a:rPr lang="en-US" sz="1200" dirty="0" smtClean="0">
                <a:latin typeface="Times New Roman" pitchFamily="18" charset="0"/>
                <a:cs typeface="Times New Roman" pitchFamily="18" charset="0"/>
              </a:rPr>
              <a:t>Accommodation Required (Yes/No):</a:t>
            </a:r>
          </a:p>
          <a:p>
            <a:pPr>
              <a:spcAft>
                <a:spcPts val="600"/>
              </a:spcAft>
            </a:pPr>
            <a:r>
              <a:rPr lang="en-US" sz="1200" dirty="0" smtClean="0">
                <a:latin typeface="Times New Roman" pitchFamily="18" charset="0"/>
                <a:cs typeface="Times New Roman" pitchFamily="18" charset="0"/>
              </a:rPr>
              <a:t>_________________________________</a:t>
            </a:r>
          </a:p>
          <a:p>
            <a:pPr>
              <a:spcAft>
                <a:spcPts val="600"/>
              </a:spcAft>
            </a:pPr>
            <a:r>
              <a:rPr lang="en-US" sz="1200" dirty="0" smtClean="0">
                <a:latin typeface="Times New Roman" pitchFamily="18" charset="0"/>
                <a:cs typeface="Times New Roman" pitchFamily="18" charset="0"/>
              </a:rPr>
              <a:t>Experience:________________________</a:t>
            </a:r>
          </a:p>
          <a:p>
            <a:pPr>
              <a:spcAft>
                <a:spcPts val="600"/>
              </a:spcAft>
            </a:pPr>
            <a:r>
              <a:rPr lang="en-US" sz="1200" dirty="0" smtClean="0">
                <a:latin typeface="Times New Roman" pitchFamily="18" charset="0"/>
                <a:cs typeface="Times New Roman" pitchFamily="18" charset="0"/>
              </a:rPr>
              <a:t>Details of Money Transfer:</a:t>
            </a:r>
          </a:p>
          <a:p>
            <a:pPr>
              <a:spcAft>
                <a:spcPts val="600"/>
              </a:spcAft>
            </a:pPr>
            <a:r>
              <a:rPr lang="en-US" sz="1200" dirty="0" smtClean="0">
                <a:latin typeface="Times New Roman" pitchFamily="18" charset="0"/>
                <a:cs typeface="Times New Roman" pitchFamily="18" charset="0"/>
              </a:rPr>
              <a:t>Amount:___________________________</a:t>
            </a:r>
          </a:p>
          <a:p>
            <a:pPr>
              <a:spcAft>
                <a:spcPts val="600"/>
              </a:spcAft>
            </a:pPr>
            <a:r>
              <a:rPr lang="en-US" sz="1200" dirty="0" smtClean="0">
                <a:latin typeface="Times New Roman" pitchFamily="18" charset="0"/>
                <a:cs typeface="Times New Roman" pitchFamily="18" charset="0"/>
              </a:rPr>
              <a:t>Number:___________________________</a:t>
            </a:r>
          </a:p>
          <a:p>
            <a:pPr>
              <a:spcAft>
                <a:spcPts val="600"/>
              </a:spcAft>
            </a:pPr>
            <a:r>
              <a:rPr lang="en-US" sz="1200" dirty="0" smtClean="0">
                <a:latin typeface="Times New Roman" pitchFamily="18" charset="0"/>
                <a:cs typeface="Times New Roman" pitchFamily="18" charset="0"/>
              </a:rPr>
              <a:t>Date:______________________________</a:t>
            </a: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Date                        Signature of Applicant</a:t>
            </a:r>
          </a:p>
        </p:txBody>
      </p:sp>
      <p:sp>
        <p:nvSpPr>
          <p:cNvPr id="2049" name="Rectangle 1"/>
          <p:cNvSpPr>
            <a:spLocks noChangeArrowheads="1"/>
          </p:cNvSpPr>
          <p:nvPr/>
        </p:nvSpPr>
        <p:spPr bwMode="auto">
          <a:xfrm>
            <a:off x="2667000" y="381000"/>
            <a:ext cx="3324225"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accent3">
                    <a:lumMod val="75000"/>
                  </a:schemeClr>
                </a:solidFill>
                <a:effectLst/>
                <a:ea typeface="Times New Roman" pitchFamily="18" charset="0"/>
                <a:cs typeface="Arial" pitchFamily="34" charset="0"/>
              </a:rPr>
              <a:t>Organizing Committee</a:t>
            </a:r>
            <a:endParaRPr kumimoji="0" lang="en-US" b="0" i="0" u="none" strike="noStrike" cap="none" normalizeH="0" baseline="0" dirty="0" smtClean="0">
              <a:ln>
                <a:noFill/>
              </a:ln>
              <a:solidFill>
                <a:schemeClr val="accent3">
                  <a:lumMod val="75000"/>
                </a:schemeClr>
              </a:solidFill>
              <a:effectLst/>
              <a:cs typeface="Arial" pitchFamily="34" charset="0"/>
            </a:endParaRPr>
          </a:p>
        </p:txBody>
      </p:sp>
      <p:sp>
        <p:nvSpPr>
          <p:cNvPr id="2050" name="Rectangle 2"/>
          <p:cNvSpPr>
            <a:spLocks noChangeArrowheads="1"/>
          </p:cNvSpPr>
          <p:nvPr/>
        </p:nvSpPr>
        <p:spPr bwMode="auto">
          <a:xfrm>
            <a:off x="2971800" y="1905000"/>
            <a:ext cx="2667000" cy="7540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sz="1400" b="1" i="0" u="none" strike="noStrike" cap="none" normalizeH="0" baseline="0" dirty="0" smtClean="0">
                <a:ln>
                  <a:noFill/>
                </a:ln>
                <a:solidFill>
                  <a:srgbClr val="1F497D"/>
                </a:solidFill>
                <a:effectLst/>
                <a:latin typeface="Arial" pitchFamily="34" charset="0"/>
                <a:ea typeface="Times New Roman" pitchFamily="18" charset="0"/>
                <a:cs typeface="Arial" pitchFamily="34" charset="0"/>
              </a:rPr>
              <a:t>Patron</a:t>
            </a:r>
          </a:p>
          <a:p>
            <a:pPr marL="0" marR="0" lvl="0" indent="0" algn="ctr" defTabSz="914400" rtl="0" eaLnBrk="1" fontAlgn="base" latinLnBrk="0" hangingPunct="1">
              <a:spcBef>
                <a:spcPct val="0"/>
              </a:spcBef>
              <a:spcAft>
                <a:spcPct val="0"/>
              </a:spcAft>
              <a:buClrTx/>
              <a:buSzTx/>
              <a:buFontTx/>
              <a:buNone/>
              <a:tabLst/>
            </a:pPr>
            <a:r>
              <a:rPr lang="en-US" sz="1100" b="1" dirty="0" smtClean="0">
                <a:latin typeface="Arial" pitchFamily="34" charset="0"/>
                <a:ea typeface="Times New Roman" pitchFamily="18" charset="0"/>
                <a:cs typeface="Arial" pitchFamily="34" charset="0"/>
              </a:rPr>
              <a:t>Prof. M.K. </a:t>
            </a:r>
            <a:r>
              <a:rPr lang="en-US" sz="1100" b="1" dirty="0" err="1" smtClean="0">
                <a:latin typeface="Arial" pitchFamily="34" charset="0"/>
                <a:ea typeface="Times New Roman" pitchFamily="18" charset="0"/>
                <a:cs typeface="Arial" pitchFamily="34" charset="0"/>
              </a:rPr>
              <a:t>Mishra</a:t>
            </a:r>
            <a:endParaRPr lang="en-US" sz="1100" b="1" dirty="0" smtClean="0">
              <a:latin typeface="Arial" pitchFamily="34" charset="0"/>
              <a:ea typeface="Times New Roman" pitchFamily="18" charset="0"/>
              <a:cs typeface="Arial" pitchFamily="34" charset="0"/>
            </a:endParaRPr>
          </a:p>
          <a:p>
            <a:pPr marL="0" marR="0" lvl="0" indent="0" algn="ctr" defTabSz="914400" rtl="0" eaLnBrk="1" fontAlgn="base" latinLnBrk="0" hangingPunct="1">
              <a:spcBef>
                <a:spcPct val="0"/>
              </a:spcBef>
              <a:spcAft>
                <a:spcPct val="0"/>
              </a:spcAft>
              <a:buClrTx/>
              <a:buSzTx/>
              <a:buFontTx/>
              <a:buNone/>
              <a:tabLst/>
            </a:pPr>
            <a:r>
              <a:rPr lang="en-US" sz="1100" dirty="0" smtClean="0">
                <a:latin typeface="Arial" pitchFamily="34" charset="0"/>
                <a:ea typeface="Times New Roman" pitchFamily="18" charset="0"/>
                <a:cs typeface="Arial" pitchFamily="34" charset="0"/>
              </a:rPr>
              <a:t>Vice Chancellor, BIT, Mesra</a:t>
            </a:r>
            <a:r>
              <a:rPr kumimoji="0" lang="en-US" sz="1100" i="0" u="none" strike="noStrike" cap="none" normalizeH="0" baseline="0" dirty="0" smtClean="0">
                <a:ln>
                  <a:noFill/>
                </a:ln>
                <a:solidFill>
                  <a:srgbClr val="1F497D"/>
                </a:solidFill>
                <a:effectLst/>
                <a:latin typeface="Arial" pitchFamily="34" charset="0"/>
                <a:ea typeface="Times New Roman" pitchFamily="18" charset="0"/>
                <a:cs typeface="Arial" pitchFamily="34" charset="0"/>
              </a:rPr>
              <a:t> </a:t>
            </a:r>
            <a:endParaRPr kumimoji="0" lang="en-US" sz="1600" i="0" u="none" strike="noStrike" cap="none" normalizeH="0" baseline="0" dirty="0" smtClean="0">
              <a:ln>
                <a:noFill/>
              </a:ln>
              <a:solidFill>
                <a:schemeClr val="tx1"/>
              </a:solidFill>
              <a:effectLst/>
              <a:latin typeface="Arial" pitchFamily="34" charset="0"/>
              <a:cs typeface="Arial" pitchFamily="34" charset="0"/>
            </a:endParaRPr>
          </a:p>
        </p:txBody>
      </p:sp>
      <p:sp>
        <p:nvSpPr>
          <p:cNvPr id="2051" name="Rectangle 3"/>
          <p:cNvSpPr>
            <a:spLocks noChangeArrowheads="1"/>
          </p:cNvSpPr>
          <p:nvPr/>
        </p:nvSpPr>
        <p:spPr bwMode="auto">
          <a:xfrm>
            <a:off x="2971800" y="2743200"/>
            <a:ext cx="28194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sz="1400" b="1" i="0" u="none" strike="noStrike" cap="none" normalizeH="0" baseline="0" dirty="0" smtClean="0">
                <a:ln>
                  <a:noFill/>
                </a:ln>
                <a:solidFill>
                  <a:srgbClr val="3F5381"/>
                </a:solidFill>
                <a:effectLst/>
                <a:latin typeface="Arial" pitchFamily="34" charset="0"/>
                <a:ea typeface="Times New Roman" pitchFamily="18" charset="0"/>
                <a:cs typeface="Arial" pitchFamily="34" charset="0"/>
              </a:rPr>
              <a:t>Convener : </a:t>
            </a:r>
            <a:endParaRPr kumimoji="0" lang="en-US" sz="1400" b="0" i="0" u="none" strike="noStrike" cap="none" normalizeH="0" baseline="0" dirty="0" smtClean="0">
              <a:ln>
                <a:noFill/>
              </a:ln>
              <a:solidFill>
                <a:srgbClr val="3F5381"/>
              </a:solidFill>
              <a:effectLst/>
              <a:latin typeface="Arial" pitchFamily="34" charset="0"/>
              <a:cs typeface="Arial" pitchFamily="34" charset="0"/>
            </a:endParaRPr>
          </a:p>
          <a:p>
            <a:pPr marL="0" marR="0" lvl="0" indent="0" algn="ctr" defTabSz="914400" rtl="0" eaLnBrk="0" fontAlgn="base" latinLnBrk="0" hangingPunct="0">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Prof. (Mrs.) S. Goswami</a:t>
            </a:r>
            <a:r>
              <a:rPr kumimoji="0" lang="en-US" sz="1100" b="1"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r>
              <a:rPr lang="en-US" sz="1100" dirty="0" smtClean="0">
                <a:latin typeface="Arial" pitchFamily="34" charset="0"/>
                <a:cs typeface="Arial" pitchFamily="34" charset="0"/>
              </a:rPr>
              <a:t>HOD)</a:t>
            </a:r>
          </a:p>
          <a:p>
            <a:pPr marL="0" marR="0" lvl="0" indent="0" algn="ctr" defTabSz="914400" rtl="0" eaLnBrk="0" fontAlgn="base" latinLnBrk="0" hangingPunct="0">
              <a:spcBef>
                <a:spcPct val="0"/>
              </a:spcBef>
              <a:spcAft>
                <a:spcPct val="0"/>
              </a:spcAft>
              <a:buClrTx/>
              <a:buSzTx/>
              <a:buFontTx/>
              <a:buNone/>
              <a:tabLst/>
            </a:pPr>
            <a:r>
              <a:rPr lang="en-US" sz="1100" b="1" dirty="0" smtClean="0">
                <a:latin typeface="Arial" pitchFamily="34" charset="0"/>
                <a:cs typeface="Arial" pitchFamily="34" charset="0"/>
              </a:rPr>
              <a:t>Prof. </a:t>
            </a:r>
            <a:r>
              <a:rPr lang="en-US" sz="1100" b="1" dirty="0" err="1" smtClean="0">
                <a:latin typeface="Arial" pitchFamily="34" charset="0"/>
                <a:cs typeface="Arial" pitchFamily="34" charset="0"/>
              </a:rPr>
              <a:t>Gautam</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Sarkhel</a:t>
            </a:r>
            <a:endParaRPr lang="en-US" sz="1100" b="1" dirty="0" smtClean="0">
              <a:latin typeface="Arial" pitchFamily="34" charset="0"/>
              <a:cs typeface="Arial" pitchFamily="34" charset="0"/>
            </a:endParaRPr>
          </a:p>
          <a:p>
            <a:pPr marL="0" marR="0" lvl="0" indent="0" algn="ctr" defTabSz="914400" rtl="0" eaLnBrk="0" fontAlgn="base" latinLnBrk="0" hangingPunct="0">
              <a:spcBef>
                <a:spcPct val="0"/>
              </a:spcBef>
              <a:spcAft>
                <a:spcPct val="0"/>
              </a:spcAft>
              <a:buClrTx/>
              <a:buSzTx/>
              <a:buFontTx/>
              <a:buNone/>
              <a:tabLst/>
            </a:pPr>
            <a:r>
              <a:rPr lang="en-US" sz="1100" dirty="0" smtClean="0">
                <a:latin typeface="Arial" pitchFamily="34" charset="0"/>
                <a:cs typeface="Arial" pitchFamily="34" charset="0"/>
              </a:rPr>
              <a:t>Chemical Engineering, BIT Mesra</a:t>
            </a: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p:txBody>
      </p:sp>
      <p:sp>
        <p:nvSpPr>
          <p:cNvPr id="2052" name="Rectangle 4"/>
          <p:cNvSpPr>
            <a:spLocks noChangeArrowheads="1"/>
          </p:cNvSpPr>
          <p:nvPr/>
        </p:nvSpPr>
        <p:spPr bwMode="auto">
          <a:xfrm>
            <a:off x="2971800" y="3810000"/>
            <a:ext cx="28194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sz="1400" b="1" i="0" u="none" strike="noStrike" cap="none" normalizeH="0" baseline="0" dirty="0" smtClean="0">
                <a:ln>
                  <a:noFill/>
                </a:ln>
                <a:solidFill>
                  <a:srgbClr val="1F497D"/>
                </a:solidFill>
                <a:effectLst/>
                <a:latin typeface="Arial" pitchFamily="34" charset="0"/>
                <a:ea typeface="Times New Roman" pitchFamily="18" charset="0"/>
                <a:cs typeface="Arial" pitchFamily="34" charset="0"/>
              </a:rPr>
              <a:t>Organizing Secretary: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algn="ctr" eaLnBrk="0" fontAlgn="base" hangingPunct="0">
              <a:spcBef>
                <a:spcPct val="0"/>
              </a:spcBef>
              <a:spcAft>
                <a:spcPct val="0"/>
              </a:spcAft>
            </a:pPr>
            <a:r>
              <a:rPr kumimoji="0" lang="en-US" sz="11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Dr. </a:t>
            </a:r>
            <a:r>
              <a:rPr kumimoji="0" lang="en-US" sz="11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Raghu</a:t>
            </a:r>
            <a:r>
              <a:rPr kumimoji="0" lang="en-US" sz="11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Raja </a:t>
            </a:r>
            <a:r>
              <a:rPr kumimoji="0" lang="en-US" sz="11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Pandiyan</a:t>
            </a:r>
            <a:r>
              <a:rPr kumimoji="0" lang="en-US" sz="11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a:t>
            </a:r>
            <a:r>
              <a:rPr lang="en-US" sz="1100" b="1" dirty="0" smtClean="0">
                <a:latin typeface="Arial" pitchFamily="34" charset="0"/>
                <a:ea typeface="Times New Roman" pitchFamily="18" charset="0"/>
                <a:cs typeface="Arial" pitchFamily="34" charset="0"/>
              </a:rPr>
              <a:t>. </a:t>
            </a:r>
          </a:p>
          <a:p>
            <a:pPr algn="ctr" eaLnBrk="0" fontAlgn="base" hangingPunct="0">
              <a:spcBef>
                <a:spcPct val="0"/>
              </a:spcBef>
              <a:spcAft>
                <a:spcPct val="0"/>
              </a:spcAft>
            </a:pPr>
            <a:r>
              <a:rPr lang="en-US" sz="1100" b="1" dirty="0" smtClean="0">
                <a:latin typeface="Arial" pitchFamily="34" charset="0"/>
                <a:ea typeface="Times New Roman" pitchFamily="18" charset="0"/>
                <a:cs typeface="Arial" pitchFamily="34" charset="0"/>
              </a:rPr>
              <a:t>Dr. </a:t>
            </a:r>
            <a:r>
              <a:rPr lang="en-US" sz="1100" b="1" dirty="0" err="1" smtClean="0">
                <a:latin typeface="Arial" pitchFamily="34" charset="0"/>
                <a:ea typeface="Times New Roman" pitchFamily="18" charset="0"/>
                <a:cs typeface="Arial" pitchFamily="34" charset="0"/>
              </a:rPr>
              <a:t>Arnab</a:t>
            </a:r>
            <a:r>
              <a:rPr lang="en-US" sz="1100" b="1" dirty="0" smtClean="0">
                <a:latin typeface="Arial" pitchFamily="34" charset="0"/>
                <a:ea typeface="Times New Roman" pitchFamily="18" charset="0"/>
                <a:cs typeface="Arial" pitchFamily="34" charset="0"/>
              </a:rPr>
              <a:t> </a:t>
            </a:r>
            <a:r>
              <a:rPr lang="en-US" sz="1100" b="1" dirty="0" err="1" smtClean="0">
                <a:latin typeface="Arial" pitchFamily="34" charset="0"/>
                <a:ea typeface="Times New Roman" pitchFamily="18" charset="0"/>
                <a:cs typeface="Arial" pitchFamily="34" charset="0"/>
              </a:rPr>
              <a:t>Karmakar</a:t>
            </a:r>
            <a:endParaRPr lang="en-US" sz="1100" b="1" dirty="0" smtClean="0">
              <a:latin typeface="Arial" pitchFamily="34" charset="0"/>
              <a:ea typeface="Times New Roman" pitchFamily="18" charset="0"/>
              <a:cs typeface="Arial" pitchFamily="34" charset="0"/>
            </a:endParaRPr>
          </a:p>
          <a:p>
            <a:pPr lvl="0" algn="ctr" eaLnBrk="0" fontAlgn="base" hangingPunct="0">
              <a:spcBef>
                <a:spcPct val="0"/>
              </a:spcBef>
              <a:spcAft>
                <a:spcPct val="0"/>
              </a:spcAft>
            </a:pPr>
            <a:r>
              <a:rPr lang="en-US" sz="1100" dirty="0" smtClean="0">
                <a:latin typeface="Arial" pitchFamily="34" charset="0"/>
                <a:cs typeface="Arial" pitchFamily="34" charset="0"/>
              </a:rPr>
              <a:t>Chemical </a:t>
            </a:r>
            <a:r>
              <a:rPr lang="en-US" sz="1100" dirty="0" err="1" smtClean="0">
                <a:latin typeface="Arial" pitchFamily="34" charset="0"/>
                <a:cs typeface="Arial" pitchFamily="34" charset="0"/>
              </a:rPr>
              <a:t>Engg</a:t>
            </a:r>
            <a:r>
              <a:rPr lang="en-US" sz="1100" dirty="0" smtClean="0">
                <a:latin typeface="Arial" pitchFamily="34" charset="0"/>
                <a:cs typeface="Arial" pitchFamily="34" charset="0"/>
              </a:rPr>
              <a:t>., BIT Mesra</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3" name="Rectangle 5"/>
          <p:cNvSpPr>
            <a:spLocks noChangeArrowheads="1"/>
          </p:cNvSpPr>
          <p:nvPr/>
        </p:nvSpPr>
        <p:spPr bwMode="auto">
          <a:xfrm>
            <a:off x="3048000" y="5029200"/>
            <a:ext cx="2895600" cy="10926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sz="1400" b="1" i="0" u="none" strike="noStrike" cap="none" normalizeH="0" baseline="0" dirty="0" smtClean="0">
                <a:ln>
                  <a:noFill/>
                </a:ln>
                <a:solidFill>
                  <a:srgbClr val="1F497D"/>
                </a:solidFill>
                <a:effectLst/>
                <a:latin typeface="Arial" pitchFamily="34" charset="0"/>
                <a:ea typeface="Times New Roman" pitchFamily="18" charset="0"/>
                <a:cs typeface="Arial" pitchFamily="34" charset="0"/>
              </a:rPr>
              <a:t>Organizing </a:t>
            </a:r>
            <a:r>
              <a:rPr kumimoji="0" lang="en-US" sz="1400" b="1" i="0" u="none" strike="noStrike" cap="none" normalizeH="0" baseline="0" dirty="0" err="1" smtClean="0">
                <a:ln>
                  <a:noFill/>
                </a:ln>
                <a:solidFill>
                  <a:srgbClr val="1F497D"/>
                </a:solidFill>
                <a:effectLst/>
                <a:latin typeface="Arial" pitchFamily="34" charset="0"/>
                <a:ea typeface="Times New Roman" pitchFamily="18" charset="0"/>
                <a:cs typeface="Arial" pitchFamily="34" charset="0"/>
              </a:rPr>
              <a:t>Committe</a:t>
            </a:r>
            <a:r>
              <a:rPr kumimoji="0" lang="en-US" sz="1400" b="1" i="0" u="none" strike="noStrike" cap="none" normalizeH="0" baseline="0" dirty="0" smtClean="0">
                <a:ln>
                  <a:noFill/>
                </a:ln>
                <a:solidFill>
                  <a:srgbClr val="1F497D"/>
                </a:solidFill>
                <a:effectLst/>
                <a:latin typeface="Arial" pitchFamily="34" charset="0"/>
                <a:ea typeface="Times New Roman" pitchFamily="18" charset="0"/>
                <a:cs typeface="Arial" pitchFamily="34" charset="0"/>
              </a:rPr>
              <a:t>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Dr. Chandan Das</a:t>
            </a:r>
            <a:endParaRPr kumimoji="0" lang="en-US"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Dr. </a:t>
            </a:r>
            <a:r>
              <a:rPr kumimoji="0" lang="en-US" sz="11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Bikash</a:t>
            </a:r>
            <a:r>
              <a:rPr kumimoji="0" lang="en-US" sz="11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Kumar </a:t>
            </a:r>
            <a:r>
              <a:rPr kumimoji="0" lang="en-US" sz="11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Mondal</a:t>
            </a:r>
            <a:endParaRPr kumimoji="0" lang="en-US" sz="11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Dr. Dan </a:t>
            </a:r>
            <a:r>
              <a:rPr kumimoji="0" lang="en-US" sz="11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Bahadur</a:t>
            </a:r>
            <a:r>
              <a:rPr kumimoji="0" lang="en-US" sz="1100" b="1" i="0" u="none" strike="noStrike" cap="none" normalizeH="0" baseline="0" dirty="0" smtClean="0">
                <a:ln>
                  <a:noFill/>
                </a:ln>
                <a:solidFill>
                  <a:schemeClr val="tx1"/>
                </a:solidFill>
                <a:effectLst/>
                <a:latin typeface="Arial" pitchFamily="34" charset="0"/>
                <a:cs typeface="Arial" pitchFamily="34" charset="0"/>
              </a:rPr>
              <a:t> Pal</a:t>
            </a:r>
          </a:p>
          <a:p>
            <a:pPr marL="0" marR="0" lvl="0" indent="0" algn="ctr" defTabSz="914400" rtl="0" eaLnBrk="0" fontAlgn="base" latinLnBrk="0" hangingPunct="0">
              <a:spcBef>
                <a:spcPct val="0"/>
              </a:spcBef>
              <a:spcAft>
                <a:spcPct val="0"/>
              </a:spcAft>
              <a:buClrTx/>
              <a:buSzTx/>
              <a:buFontTx/>
              <a:buNone/>
              <a:tabLst/>
            </a:pPr>
            <a:r>
              <a:rPr lang="en-US" sz="1100" b="1" dirty="0" smtClean="0">
                <a:latin typeface="Arial" pitchFamily="34" charset="0"/>
                <a:cs typeface="Arial" pitchFamily="34" charset="0"/>
              </a:rPr>
              <a:t>Dr. </a:t>
            </a:r>
            <a:r>
              <a:rPr lang="en-US" sz="1100" b="1" dirty="0" err="1" smtClean="0">
                <a:latin typeface="Arial" pitchFamily="34" charset="0"/>
                <a:cs typeface="Arial" pitchFamily="34" charset="0"/>
              </a:rPr>
              <a:t>Anand</a:t>
            </a:r>
            <a:r>
              <a:rPr lang="en-US" sz="1100" b="1" dirty="0" smtClean="0">
                <a:latin typeface="Arial" pitchFamily="34" charset="0"/>
                <a:cs typeface="Arial" pitchFamily="34" charset="0"/>
              </a:rPr>
              <a:t> </a:t>
            </a:r>
            <a:r>
              <a:rPr lang="en-US" sz="1100" b="1" dirty="0" err="1" smtClean="0">
                <a:latin typeface="Arial" pitchFamily="34" charset="0"/>
                <a:cs typeface="Arial" pitchFamily="34" charset="0"/>
              </a:rPr>
              <a:t>Bharti</a:t>
            </a:r>
            <a:endParaRPr kumimoji="0" lang="en-US" sz="1600" b="1" i="0" u="none" strike="noStrike" cap="none" normalizeH="0" baseline="0" dirty="0" smtClean="0">
              <a:ln>
                <a:noFill/>
              </a:ln>
              <a:solidFill>
                <a:schemeClr val="tx1"/>
              </a:solidFill>
              <a:effectLst/>
              <a:latin typeface="Arial" pitchFamily="34" charset="0"/>
              <a:cs typeface="Arial" pitchFamily="34" charset="0"/>
            </a:endParaRPr>
          </a:p>
        </p:txBody>
      </p:sp>
      <p:sp>
        <p:nvSpPr>
          <p:cNvPr id="2054" name="Rectangle 6"/>
          <p:cNvSpPr>
            <a:spLocks noChangeArrowheads="1"/>
          </p:cNvSpPr>
          <p:nvPr/>
        </p:nvSpPr>
        <p:spPr bwMode="auto">
          <a:xfrm>
            <a:off x="5943600" y="1"/>
            <a:ext cx="32004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lang="en-US" sz="2000" b="1" dirty="0" smtClean="0">
                <a:solidFill>
                  <a:srgbClr val="C00000"/>
                </a:solidFill>
                <a:latin typeface="Algerian" pitchFamily="82" charset="0"/>
              </a:rPr>
              <a:t>TEQIP III</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u="none" strike="noStrike" cap="none" normalizeH="0" baseline="0" dirty="0" smtClean="0">
                <a:ln>
                  <a:noFill/>
                </a:ln>
                <a:solidFill>
                  <a:srgbClr val="C00000"/>
                </a:solidFill>
                <a:effectLst/>
                <a:latin typeface="Algerian" pitchFamily="82" charset="0"/>
                <a:ea typeface="Times New Roman" pitchFamily="18" charset="0"/>
                <a:cs typeface="Arial" pitchFamily="34" charset="0"/>
              </a:rPr>
              <a:t>Sponsored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u="none" strike="noStrike" cap="none" normalizeH="0" baseline="0" dirty="0" smtClean="0">
                <a:ln>
                  <a:noFill/>
                </a:ln>
                <a:solidFill>
                  <a:srgbClr val="C00000"/>
                </a:solidFill>
                <a:effectLst/>
                <a:latin typeface="Algerian" pitchFamily="82" charset="0"/>
                <a:ea typeface="Times New Roman" pitchFamily="18" charset="0"/>
                <a:cs typeface="Arial" pitchFamily="34" charset="0"/>
              </a:rPr>
              <a:t>One Week Workshop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u="none" strike="noStrike" cap="none" normalizeH="0" baseline="0" dirty="0" smtClean="0">
                <a:ln>
                  <a:noFill/>
                </a:ln>
                <a:solidFill>
                  <a:srgbClr val="C00000"/>
                </a:solidFill>
                <a:effectLst/>
                <a:latin typeface="Algerian" pitchFamily="82" charset="0"/>
                <a:ea typeface="Times New Roman" pitchFamily="18" charset="0"/>
                <a:cs typeface="Arial" pitchFamily="34" charset="0"/>
              </a:rPr>
              <a:t>on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u="none" strike="noStrike" cap="none" normalizeH="0" baseline="0" dirty="0" smtClean="0">
                <a:ln>
                  <a:noFill/>
                </a:ln>
                <a:solidFill>
                  <a:srgbClr val="C00000"/>
                </a:solidFill>
                <a:effectLst/>
                <a:latin typeface="Algerian" pitchFamily="82" charset="0"/>
                <a:ea typeface="Times New Roman" pitchFamily="18" charset="0"/>
                <a:cs typeface="Arial" pitchFamily="34" charset="0"/>
              </a:rPr>
              <a:t>Industrial Process Simulation</a:t>
            </a:r>
            <a:endParaRPr kumimoji="0" lang="en-US" b="1" u="none" strike="noStrike" cap="none" normalizeH="0" baseline="0" dirty="0" smtClean="0">
              <a:ln>
                <a:noFill/>
              </a:ln>
              <a:solidFill>
                <a:srgbClr val="C00000"/>
              </a:solidFill>
              <a:effectLst/>
              <a:latin typeface="Algerian" pitchFamily="82" charset="0"/>
              <a:cs typeface="Arial" pitchFamily="34" charset="0"/>
            </a:endParaRPr>
          </a:p>
        </p:txBody>
      </p:sp>
      <p:pic>
        <p:nvPicPr>
          <p:cNvPr id="2055" name="Picture 7" descr="C:\Users\chemical eng 2\Downloads\bit_new_logo.gif"/>
          <p:cNvPicPr>
            <a:picLocks noChangeAspect="1" noChangeArrowheads="1"/>
          </p:cNvPicPr>
          <p:nvPr/>
        </p:nvPicPr>
        <p:blipFill>
          <a:blip r:embed="rId3"/>
          <a:srcRect/>
          <a:stretch>
            <a:fillRect/>
          </a:stretch>
        </p:blipFill>
        <p:spPr bwMode="auto">
          <a:xfrm>
            <a:off x="6858000" y="2133600"/>
            <a:ext cx="1414463" cy="1419738"/>
          </a:xfrm>
          <a:prstGeom prst="rect">
            <a:avLst/>
          </a:prstGeom>
          <a:noFill/>
        </p:spPr>
      </p:pic>
      <p:sp>
        <p:nvSpPr>
          <p:cNvPr id="2056" name="Rectangle 8"/>
          <p:cNvSpPr>
            <a:spLocks noChangeArrowheads="1"/>
          </p:cNvSpPr>
          <p:nvPr/>
        </p:nvSpPr>
        <p:spPr bwMode="auto">
          <a:xfrm>
            <a:off x="6019800" y="1752600"/>
            <a:ext cx="3124200"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400" b="1" i="1" dirty="0" smtClean="0">
                <a:solidFill>
                  <a:schemeClr val="accent3">
                    <a:lumMod val="75000"/>
                  </a:schemeClr>
                </a:solidFill>
                <a:latin typeface="Bodoni MT" pitchFamily="18" charset="0"/>
                <a:ea typeface="Times New Roman" pitchFamily="18" charset="0"/>
                <a:cs typeface="Arial" pitchFamily="34" charset="0"/>
              </a:rPr>
              <a:t>16</a:t>
            </a:r>
            <a:r>
              <a:rPr lang="en-US" sz="1400" b="1" i="1" baseline="30000" dirty="0" smtClean="0">
                <a:solidFill>
                  <a:schemeClr val="accent3">
                    <a:lumMod val="75000"/>
                  </a:schemeClr>
                </a:solidFill>
                <a:latin typeface="Bodoni MT" pitchFamily="18" charset="0"/>
                <a:ea typeface="Times New Roman" pitchFamily="18" charset="0"/>
                <a:cs typeface="Arial" pitchFamily="34" charset="0"/>
              </a:rPr>
              <a:t>th</a:t>
            </a:r>
            <a:r>
              <a:rPr lang="en-US" sz="1400" b="1" i="1" dirty="0" smtClean="0">
                <a:solidFill>
                  <a:schemeClr val="accent3">
                    <a:lumMod val="75000"/>
                  </a:schemeClr>
                </a:solidFill>
                <a:latin typeface="Bodoni MT" pitchFamily="18" charset="0"/>
                <a:ea typeface="Times New Roman" pitchFamily="18" charset="0"/>
                <a:cs typeface="Arial" pitchFamily="34" charset="0"/>
              </a:rPr>
              <a:t> - </a:t>
            </a:r>
            <a:r>
              <a:rPr kumimoji="0" lang="en-US" sz="1400" b="1" i="1" u="none" strike="noStrike" cap="none" normalizeH="0" baseline="0" dirty="0" smtClean="0">
                <a:ln>
                  <a:noFill/>
                </a:ln>
                <a:solidFill>
                  <a:schemeClr val="accent3">
                    <a:lumMod val="75000"/>
                  </a:schemeClr>
                </a:solidFill>
                <a:effectLst/>
                <a:latin typeface="Bodoni MT" pitchFamily="18" charset="0"/>
                <a:ea typeface="Times New Roman" pitchFamily="18" charset="0"/>
                <a:cs typeface="Arial" pitchFamily="34" charset="0"/>
              </a:rPr>
              <a:t>20</a:t>
            </a:r>
            <a:r>
              <a:rPr kumimoji="0" lang="en-US" sz="1400" b="1" i="1" u="none" strike="noStrike" cap="none" normalizeH="0" baseline="30000" dirty="0" smtClean="0">
                <a:ln>
                  <a:noFill/>
                </a:ln>
                <a:solidFill>
                  <a:schemeClr val="accent3">
                    <a:lumMod val="75000"/>
                  </a:schemeClr>
                </a:solidFill>
                <a:effectLst/>
                <a:latin typeface="Bodoni MT" pitchFamily="18" charset="0"/>
                <a:ea typeface="Times New Roman" pitchFamily="18" charset="0"/>
                <a:cs typeface="Arial" pitchFamily="34" charset="0"/>
              </a:rPr>
              <a:t>th</a:t>
            </a:r>
            <a:r>
              <a:rPr kumimoji="0" lang="en-US" sz="1400" b="1" i="1" u="none" strike="noStrike" cap="none" normalizeH="0" baseline="0" dirty="0" smtClean="0">
                <a:ln>
                  <a:noFill/>
                </a:ln>
                <a:solidFill>
                  <a:schemeClr val="accent3">
                    <a:lumMod val="75000"/>
                  </a:schemeClr>
                </a:solidFill>
                <a:effectLst/>
                <a:latin typeface="Bodoni MT" pitchFamily="18" charset="0"/>
                <a:ea typeface="Times New Roman" pitchFamily="18" charset="0"/>
                <a:cs typeface="Arial" pitchFamily="34" charset="0"/>
              </a:rPr>
              <a:t> May 2018</a:t>
            </a:r>
            <a:endParaRPr kumimoji="0" lang="en-US" sz="1400" b="0" i="1" u="none" strike="noStrike" cap="none" normalizeH="0" baseline="0" dirty="0" smtClean="0">
              <a:ln>
                <a:noFill/>
              </a:ln>
              <a:solidFill>
                <a:schemeClr val="accent3">
                  <a:lumMod val="75000"/>
                </a:schemeClr>
              </a:solidFill>
              <a:effectLst/>
              <a:latin typeface="Bodoni MT" pitchFamily="18" charset="0"/>
              <a:cs typeface="Arial" pitchFamily="34" charset="0"/>
            </a:endParaRPr>
          </a:p>
        </p:txBody>
      </p:sp>
      <p:sp>
        <p:nvSpPr>
          <p:cNvPr id="15" name="TextBox 14"/>
          <p:cNvSpPr txBox="1"/>
          <p:nvPr/>
        </p:nvSpPr>
        <p:spPr>
          <a:xfrm>
            <a:off x="6038850" y="4038600"/>
            <a:ext cx="3105150" cy="307777"/>
          </a:xfrm>
          <a:prstGeom prst="rect">
            <a:avLst/>
          </a:prstGeom>
          <a:noFill/>
        </p:spPr>
        <p:txBody>
          <a:bodyPr wrap="square" rtlCol="0">
            <a:spAutoFit/>
          </a:bodyPr>
          <a:lstStyle/>
          <a:p>
            <a:pPr algn="ctr"/>
            <a:r>
              <a:rPr lang="en-US" sz="1400" i="1" dirty="0" smtClean="0">
                <a:solidFill>
                  <a:schemeClr val="accent2">
                    <a:lumMod val="75000"/>
                  </a:schemeClr>
                </a:solidFill>
                <a:latin typeface="Elephant" pitchFamily="18" charset="0"/>
                <a:ea typeface="Cambria Math" pitchFamily="18" charset="0"/>
              </a:rPr>
              <a:t>Organized by</a:t>
            </a:r>
            <a:endParaRPr lang="en-US" sz="1400" i="1" dirty="0">
              <a:solidFill>
                <a:schemeClr val="accent2">
                  <a:lumMod val="75000"/>
                </a:schemeClr>
              </a:solidFill>
              <a:latin typeface="Elephant" pitchFamily="18" charset="0"/>
              <a:ea typeface="Cambria Math" pitchFamily="18" charset="0"/>
            </a:endParaRPr>
          </a:p>
        </p:txBody>
      </p:sp>
      <p:sp>
        <p:nvSpPr>
          <p:cNvPr id="16" name="TextBox 15"/>
          <p:cNvSpPr txBox="1"/>
          <p:nvPr/>
        </p:nvSpPr>
        <p:spPr>
          <a:xfrm>
            <a:off x="6048375" y="4368225"/>
            <a:ext cx="3095625" cy="584775"/>
          </a:xfrm>
          <a:prstGeom prst="rect">
            <a:avLst/>
          </a:prstGeom>
          <a:noFill/>
        </p:spPr>
        <p:txBody>
          <a:bodyPr wrap="square" rtlCol="0">
            <a:spAutoFit/>
          </a:bodyPr>
          <a:lstStyle/>
          <a:p>
            <a:pPr algn="ctr"/>
            <a:r>
              <a:rPr lang="en-US" sz="1600" b="1" dirty="0" smtClean="0">
                <a:solidFill>
                  <a:srgbClr val="C00000"/>
                </a:solidFill>
                <a:latin typeface="Cambria Math" pitchFamily="18" charset="0"/>
                <a:ea typeface="Cambria Math" pitchFamily="18" charset="0"/>
              </a:rPr>
              <a:t>Department of  </a:t>
            </a:r>
          </a:p>
          <a:p>
            <a:pPr algn="ctr"/>
            <a:r>
              <a:rPr lang="en-US" sz="1600" b="1" dirty="0" smtClean="0">
                <a:solidFill>
                  <a:srgbClr val="C00000"/>
                </a:solidFill>
                <a:latin typeface="Cambria Math" pitchFamily="18" charset="0"/>
                <a:ea typeface="Cambria Math" pitchFamily="18" charset="0"/>
              </a:rPr>
              <a:t>Chemical Engineering</a:t>
            </a:r>
            <a:endParaRPr lang="en-US" sz="1400" b="1" dirty="0">
              <a:solidFill>
                <a:srgbClr val="C00000"/>
              </a:solidFill>
              <a:latin typeface="Cambria Math" pitchFamily="18" charset="0"/>
              <a:ea typeface="Cambria Math" pitchFamily="18" charset="0"/>
            </a:endParaRPr>
          </a:p>
        </p:txBody>
      </p:sp>
      <p:sp>
        <p:nvSpPr>
          <p:cNvPr id="20" name="TextBox 19"/>
          <p:cNvSpPr txBox="1"/>
          <p:nvPr/>
        </p:nvSpPr>
        <p:spPr>
          <a:xfrm>
            <a:off x="6096000" y="5029200"/>
            <a:ext cx="3048000" cy="923330"/>
          </a:xfrm>
          <a:prstGeom prst="rect">
            <a:avLst/>
          </a:prstGeom>
          <a:noFill/>
        </p:spPr>
        <p:txBody>
          <a:bodyPr wrap="square" rtlCol="0">
            <a:spAutoFit/>
          </a:bodyPr>
          <a:lstStyle/>
          <a:p>
            <a:pPr algn="ctr"/>
            <a:r>
              <a:rPr lang="en-US" sz="1400" b="1" dirty="0" smtClean="0">
                <a:solidFill>
                  <a:schemeClr val="accent3">
                    <a:lumMod val="75000"/>
                  </a:schemeClr>
                </a:solidFill>
                <a:latin typeface="Cambria Math" pitchFamily="18" charset="0"/>
                <a:ea typeface="Cambria Math" pitchFamily="18" charset="0"/>
              </a:rPr>
              <a:t>BIRLA INSTITUTE OF TECHNOLOGY,</a:t>
            </a:r>
          </a:p>
          <a:p>
            <a:pPr algn="ctr"/>
            <a:r>
              <a:rPr lang="en-US" sz="1400" b="1" dirty="0" smtClean="0">
                <a:solidFill>
                  <a:schemeClr val="accent3">
                    <a:lumMod val="75000"/>
                  </a:schemeClr>
                </a:solidFill>
                <a:latin typeface="Cambria Math" pitchFamily="18" charset="0"/>
                <a:ea typeface="Cambria Math" pitchFamily="18" charset="0"/>
              </a:rPr>
              <a:t>MESRA, RANCHI</a:t>
            </a:r>
          </a:p>
          <a:p>
            <a:pPr algn="ctr"/>
            <a:r>
              <a:rPr lang="en-US" sz="1200" dirty="0" smtClean="0">
                <a:solidFill>
                  <a:schemeClr val="accent3">
                    <a:lumMod val="75000"/>
                  </a:schemeClr>
                </a:solidFill>
                <a:latin typeface="Cambria Math" pitchFamily="18" charset="0"/>
                <a:ea typeface="Cambria Math" pitchFamily="18" charset="0"/>
              </a:rPr>
              <a:t>https://www.bitmesra.ac.in</a:t>
            </a:r>
          </a:p>
          <a:p>
            <a:pPr algn="ctr"/>
            <a:endParaRPr lang="en-US" sz="1400" dirty="0">
              <a:solidFill>
                <a:schemeClr val="accent3">
                  <a:lumMod val="75000"/>
                </a:schemeClr>
              </a:solidFill>
              <a:latin typeface="Cambria Math" pitchFamily="18" charset="0"/>
              <a:ea typeface="Cambria Math" pitchFamily="18" charset="0"/>
            </a:endParaRPr>
          </a:p>
        </p:txBody>
      </p:sp>
      <p:pic>
        <p:nvPicPr>
          <p:cNvPr id="17" name="Picture 2"/>
          <p:cNvPicPr>
            <a:picLocks noChangeAspect="1" noChangeArrowheads="1"/>
          </p:cNvPicPr>
          <p:nvPr/>
        </p:nvPicPr>
        <p:blipFill>
          <a:blip r:embed="rId4" cstate="print"/>
          <a:srcRect/>
          <a:stretch>
            <a:fillRect/>
          </a:stretch>
        </p:blipFill>
        <p:spPr bwMode="auto">
          <a:xfrm>
            <a:off x="6105525" y="5872467"/>
            <a:ext cx="3024553" cy="976008"/>
          </a:xfrm>
          <a:prstGeom prst="rect">
            <a:avLst/>
          </a:prstGeom>
          <a:noFill/>
          <a:ln w="9525">
            <a:noFill/>
            <a:miter lim="800000"/>
            <a:headEnd/>
            <a:tailEnd/>
          </a:ln>
          <a:effectLst/>
        </p:spPr>
      </p:pic>
      <p:sp>
        <p:nvSpPr>
          <p:cNvPr id="18" name="Rectangle 2"/>
          <p:cNvSpPr>
            <a:spLocks noChangeArrowheads="1"/>
          </p:cNvSpPr>
          <p:nvPr/>
        </p:nvSpPr>
        <p:spPr bwMode="auto">
          <a:xfrm>
            <a:off x="2971800" y="830505"/>
            <a:ext cx="2667000" cy="9387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sz="1400" b="1" i="0" u="none" strike="noStrike" cap="none" normalizeH="0" baseline="0" dirty="0" smtClean="0">
                <a:ln>
                  <a:noFill/>
                </a:ln>
                <a:solidFill>
                  <a:srgbClr val="1F497D"/>
                </a:solidFill>
                <a:effectLst/>
                <a:latin typeface="Arial" pitchFamily="34" charset="0"/>
                <a:ea typeface="Times New Roman" pitchFamily="18" charset="0"/>
                <a:cs typeface="Arial" pitchFamily="34" charset="0"/>
              </a:rPr>
              <a:t>Chief Guest</a:t>
            </a:r>
          </a:p>
          <a:p>
            <a:pPr lvl="0" algn="ctr" fontAlgn="base">
              <a:spcBef>
                <a:spcPct val="0"/>
              </a:spcBef>
              <a:spcAft>
                <a:spcPct val="0"/>
              </a:spcAft>
            </a:pPr>
            <a:r>
              <a:rPr lang="en-US" sz="1200" b="1" dirty="0" smtClean="0"/>
              <a:t>Prof</a:t>
            </a:r>
            <a:r>
              <a:rPr lang="en-US" sz="1200" b="1" dirty="0"/>
              <a:t>. P.P. </a:t>
            </a:r>
            <a:r>
              <a:rPr lang="en-US" sz="1200" b="1" dirty="0" err="1"/>
              <a:t>Chattopadhyay</a:t>
            </a:r>
            <a:r>
              <a:rPr lang="en-US" sz="1200" b="1" dirty="0" smtClean="0">
                <a:latin typeface="Arial" pitchFamily="34" charset="0"/>
                <a:ea typeface="Times New Roman" pitchFamily="18" charset="0"/>
                <a:cs typeface="Arial" pitchFamily="34" charset="0"/>
              </a:rPr>
              <a:t> </a:t>
            </a:r>
          </a:p>
          <a:p>
            <a:pPr lvl="0" algn="ctr" fontAlgn="base">
              <a:spcBef>
                <a:spcPct val="0"/>
              </a:spcBef>
              <a:spcAft>
                <a:spcPct val="0"/>
              </a:spcAft>
            </a:pPr>
            <a:r>
              <a:rPr lang="en-US" sz="1100" dirty="0" smtClean="0">
                <a:latin typeface="Arial" pitchFamily="34" charset="0"/>
                <a:ea typeface="Times New Roman" pitchFamily="18" charset="0"/>
                <a:cs typeface="Arial" pitchFamily="34" charset="0"/>
              </a:rPr>
              <a:t>Director, National Institute of Foundry and </a:t>
            </a:r>
            <a:r>
              <a:rPr lang="en-US" sz="1100" dirty="0">
                <a:latin typeface="Arial" pitchFamily="34" charset="0"/>
                <a:ea typeface="Times New Roman" pitchFamily="18" charset="0"/>
                <a:cs typeface="Arial" pitchFamily="34" charset="0"/>
              </a:rPr>
              <a:t>F</a:t>
            </a:r>
            <a:r>
              <a:rPr lang="en-US" sz="1100" dirty="0" smtClean="0">
                <a:latin typeface="Arial" pitchFamily="34" charset="0"/>
                <a:ea typeface="Times New Roman" pitchFamily="18" charset="0"/>
                <a:cs typeface="Arial" pitchFamily="34" charset="0"/>
              </a:rPr>
              <a:t>orge Technology, </a:t>
            </a:r>
            <a:r>
              <a:rPr lang="en-US" sz="1100" dirty="0" err="1" smtClean="0">
                <a:latin typeface="Arial" pitchFamily="34" charset="0"/>
                <a:ea typeface="Times New Roman" pitchFamily="18" charset="0"/>
                <a:cs typeface="Arial" pitchFamily="34" charset="0"/>
              </a:rPr>
              <a:t>Hatia</a:t>
            </a:r>
            <a:r>
              <a:rPr lang="en-US" sz="1100" dirty="0" smtClean="0">
                <a:latin typeface="Arial" pitchFamily="34" charset="0"/>
                <a:ea typeface="Times New Roman" pitchFamily="18" charset="0"/>
                <a:cs typeface="Arial" pitchFamily="34" charset="0"/>
              </a:rPr>
              <a:t> ,Ranchi </a:t>
            </a:r>
            <a:endParaRPr kumimoji="0" lang="en-US" sz="160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43324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7000"/>
            <a:lum/>
          </a:blip>
          <a:srcRect/>
          <a:stretch>
            <a:fillRect l="-21000" r="-21000"/>
          </a:stretch>
        </a:blipFill>
        <a:effectLst/>
      </p:bgPr>
    </p:bg>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42875" y="65901"/>
            <a:ext cx="2419350" cy="276999"/>
          </a:xfrm>
          <a:prstGeom prst="rect">
            <a:avLst/>
          </a:prstGeom>
          <a:solidFill>
            <a:schemeClr val="accent1">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221062"/>
                </a:solidFill>
                <a:effectLst/>
                <a:latin typeface="Arial" pitchFamily="34" charset="0"/>
                <a:ea typeface="Times New Roman" pitchFamily="18" charset="0"/>
                <a:cs typeface="Arial" pitchFamily="34" charset="0"/>
              </a:rPr>
              <a:t>About BIT Mesra</a:t>
            </a:r>
            <a:endParaRPr kumimoji="0" lang="en-US" sz="1800" b="0" i="0" u="none" strike="noStrike" cap="none" normalizeH="0" baseline="0" dirty="0" smtClean="0">
              <a:ln>
                <a:noFill/>
              </a:ln>
              <a:solidFill>
                <a:srgbClr val="221062"/>
              </a:solidFill>
              <a:effectLst/>
              <a:latin typeface="Arial" pitchFamily="34" charset="0"/>
              <a:cs typeface="Arial" pitchFamily="34" charset="0"/>
            </a:endParaRPr>
          </a:p>
        </p:txBody>
      </p:sp>
      <p:sp>
        <p:nvSpPr>
          <p:cNvPr id="1027" name="Rectangle 3"/>
          <p:cNvSpPr>
            <a:spLocks noChangeArrowheads="1"/>
          </p:cNvSpPr>
          <p:nvPr/>
        </p:nvSpPr>
        <p:spPr bwMode="auto">
          <a:xfrm>
            <a:off x="57150" y="1905000"/>
            <a:ext cx="2533650" cy="276999"/>
          </a:xfrm>
          <a:prstGeom prst="rect">
            <a:avLst/>
          </a:prstGeom>
          <a:solidFill>
            <a:schemeClr val="accent1">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221062"/>
                </a:solidFill>
                <a:effectLst/>
                <a:latin typeface="Arial" pitchFamily="34" charset="0"/>
                <a:ea typeface="Times New Roman" pitchFamily="18" charset="0"/>
                <a:cs typeface="Arial" pitchFamily="34" charset="0"/>
              </a:rPr>
              <a:t>About Department</a:t>
            </a:r>
            <a:endParaRPr kumimoji="0" lang="en-US" sz="1800" b="0" i="0" u="none" strike="noStrike" cap="none" normalizeH="0" baseline="0" dirty="0" smtClean="0">
              <a:ln>
                <a:noFill/>
              </a:ln>
              <a:solidFill>
                <a:srgbClr val="221062"/>
              </a:solidFill>
              <a:effectLst/>
              <a:latin typeface="Arial" pitchFamily="34" charset="0"/>
              <a:cs typeface="Arial" pitchFamily="34" charset="0"/>
            </a:endParaRPr>
          </a:p>
        </p:txBody>
      </p:sp>
      <p:sp>
        <p:nvSpPr>
          <p:cNvPr id="11" name="Rectangle 10"/>
          <p:cNvSpPr/>
          <p:nvPr/>
        </p:nvSpPr>
        <p:spPr>
          <a:xfrm>
            <a:off x="2895600" y="73223"/>
            <a:ext cx="2809874" cy="307777"/>
          </a:xfrm>
          <a:prstGeom prst="rect">
            <a:avLst/>
          </a:prstGeom>
          <a:solidFill>
            <a:schemeClr val="accent1">
              <a:lumMod val="40000"/>
              <a:lumOff val="60000"/>
            </a:schemeClr>
          </a:solidFill>
        </p:spPr>
        <p:txBody>
          <a:bodyPr wrap="square">
            <a:spAutoFit/>
          </a:bodyPr>
          <a:lstStyle/>
          <a:p>
            <a:pPr algn="ctr"/>
            <a:r>
              <a:rPr lang="en-IN" sz="1400" b="1" dirty="0" smtClean="0">
                <a:solidFill>
                  <a:srgbClr val="221062"/>
                </a:solidFill>
              </a:rPr>
              <a:t>Facilities</a:t>
            </a:r>
            <a:endParaRPr lang="en-US" sz="1400" dirty="0">
              <a:solidFill>
                <a:srgbClr val="221062"/>
              </a:solidFill>
            </a:endParaRPr>
          </a:p>
        </p:txBody>
      </p:sp>
      <p:sp>
        <p:nvSpPr>
          <p:cNvPr id="1029" name="Rectangle 5"/>
          <p:cNvSpPr>
            <a:spLocks noChangeArrowheads="1"/>
          </p:cNvSpPr>
          <p:nvPr/>
        </p:nvSpPr>
        <p:spPr bwMode="auto">
          <a:xfrm>
            <a:off x="2819400" y="381000"/>
            <a:ext cx="3048000" cy="16158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ln>
                  <a:noFill/>
                </a:ln>
                <a:solidFill>
                  <a:srgbClr val="008A41"/>
                </a:solidFill>
                <a:effectLst/>
                <a:latin typeface="Arial" pitchFamily="34" charset="0"/>
                <a:ea typeface="Times New Roman" pitchFamily="18" charset="0"/>
                <a:cs typeface="Arial" pitchFamily="34" charset="0"/>
              </a:rPr>
              <a:t>CAE: </a:t>
            </a:r>
            <a:r>
              <a:rPr kumimoji="0" lang="en-US" sz="900" b="0"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ASPEN PLUS •FLUENT •Poly Flow •MATLAB •Mold </a:t>
            </a:r>
            <a:r>
              <a:rPr kumimoji="0" lang="en-US" sz="900" b="0" i="0" u="none" strike="noStrike" cap="none" normalizeH="0" baseline="0" dirty="0" err="1" smtClean="0">
                <a:ln>
                  <a:noFill/>
                </a:ln>
                <a:solidFill>
                  <a:srgbClr val="000000"/>
                </a:solidFill>
                <a:effectLst/>
                <a:latin typeface="Times New Roman" pitchFamily="18" charset="0"/>
                <a:ea typeface="Arial" pitchFamily="34" charset="0"/>
                <a:cs typeface="Times New Roman" pitchFamily="18" charset="0"/>
              </a:rPr>
              <a:t>Flow</a:t>
            </a:r>
            <a:r>
              <a:rPr kumimoji="0" lang="en-US" sz="9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Software</a:t>
            </a:r>
            <a:r>
              <a:rPr kumimoji="0" lang="en-US" sz="9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Flow, Stress, Warp and Cool •</a:t>
            </a:r>
            <a:r>
              <a:rPr kumimoji="0" lang="en-US" sz="9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Acclerys</a:t>
            </a:r>
            <a:r>
              <a:rPr kumimoji="0" lang="en-US" sz="9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Material Studio: </a:t>
            </a:r>
            <a:r>
              <a:rPr kumimoji="0" lang="en-US" sz="9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Synthia</a:t>
            </a:r>
            <a:r>
              <a:rPr kumimoji="0" lang="en-US" sz="9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Blend, COMPASS, Amorphous Cell, Discover, </a:t>
            </a:r>
            <a:r>
              <a:rPr kumimoji="0" lang="en-US" sz="9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MesoDyn</a:t>
            </a:r>
            <a:r>
              <a:rPr kumimoji="0" lang="en-US" sz="9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DPD</a:t>
            </a:r>
            <a:r>
              <a:rPr kumimoji="0" lang="en-US" sz="9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•CATIA •Autodesk Inventor •Pro-engineer •ANSYS •Virtual Laboratory</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Paulson Training Modules, Injection </a:t>
            </a:r>
            <a:r>
              <a:rPr kumimoji="0" lang="en-US" sz="9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Moulding</a:t>
            </a:r>
            <a:r>
              <a:rPr kumimoji="0" lang="en-US" sz="9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Single Screw Extrusion, </a:t>
            </a:r>
            <a:r>
              <a:rPr kumimoji="0" lang="en-US" sz="9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Compounding with Twin Screw Extrusion, and SIMTECH, etc.</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Mass transfer, Mechanical Operations, Heat Transfer , Fluid flow, Reaction </a:t>
            </a:r>
            <a:r>
              <a:rPr kumimoji="0" lang="en-US" sz="9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Engg</a:t>
            </a:r>
            <a:r>
              <a:rPr kumimoji="0" lang="en-US" sz="9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Fuel Technology, Process Control Lab., Polymer Processing Facilities etc. </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0" name="Rectangle 6"/>
          <p:cNvSpPr>
            <a:spLocks noChangeArrowheads="1"/>
          </p:cNvSpPr>
          <p:nvPr/>
        </p:nvSpPr>
        <p:spPr bwMode="auto">
          <a:xfrm>
            <a:off x="0" y="4876800"/>
            <a:ext cx="2743200" cy="276999"/>
          </a:xfrm>
          <a:prstGeom prst="rect">
            <a:avLst/>
          </a:prstGeom>
          <a:solidFill>
            <a:schemeClr val="accent1">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221062"/>
                </a:solidFill>
                <a:effectLst/>
                <a:latin typeface="Times New Roman" pitchFamily="18" charset="0"/>
                <a:ea typeface="Arial" pitchFamily="34" charset="0"/>
                <a:cs typeface="Times New Roman" pitchFamily="18" charset="0"/>
              </a:rPr>
              <a:t>About the Location and Travel</a:t>
            </a:r>
            <a:endParaRPr kumimoji="0" lang="en-US" sz="1200" b="0" i="0" u="none" strike="noStrike" cap="none" normalizeH="0" baseline="0" dirty="0" smtClean="0">
              <a:ln>
                <a:noFill/>
              </a:ln>
              <a:solidFill>
                <a:srgbClr val="221062"/>
              </a:solidFill>
              <a:effectLst/>
              <a:latin typeface="Arial" pitchFamily="34" charset="0"/>
              <a:cs typeface="Arial" pitchFamily="34" charset="0"/>
            </a:endParaRPr>
          </a:p>
        </p:txBody>
      </p:sp>
      <p:sp>
        <p:nvSpPr>
          <p:cNvPr id="1031" name="Rectangle 7"/>
          <p:cNvSpPr>
            <a:spLocks noChangeArrowheads="1"/>
          </p:cNvSpPr>
          <p:nvPr/>
        </p:nvSpPr>
        <p:spPr bwMode="auto">
          <a:xfrm>
            <a:off x="0" y="5296036"/>
            <a:ext cx="28194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Birla Institute Technology (BIT) is located  at Mesra, about 16 Km from Ranchi, the state-capital of Jharkhand. Ranchi is well connected to rest of the country through regular flight from major airports as well as through well developed rail and road networks. The BIT ‘more’ on National Highway-33 is well known landmark from where a tree-lined avenue leads one to the grounds that are always abuzz with young voices. The sprawling campus is located in a picturesque 780 acres setting at the confluence of the rivers </a:t>
            </a:r>
            <a:r>
              <a:rPr kumimoji="0" lang="en-US" sz="9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Jumar</a:t>
            </a:r>
            <a:r>
              <a:rPr kumimoji="0" lang="en-US" sz="9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and Subarnarekha.</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Rectangle 14"/>
          <p:cNvSpPr/>
          <p:nvPr/>
        </p:nvSpPr>
        <p:spPr>
          <a:xfrm>
            <a:off x="2895601" y="2057400"/>
            <a:ext cx="3048000" cy="276999"/>
          </a:xfrm>
          <a:prstGeom prst="rect">
            <a:avLst/>
          </a:prstGeom>
          <a:solidFill>
            <a:schemeClr val="accent1">
              <a:lumMod val="40000"/>
              <a:lumOff val="60000"/>
            </a:schemeClr>
          </a:solidFill>
        </p:spPr>
        <p:txBody>
          <a:bodyPr wrap="square">
            <a:spAutoFit/>
          </a:bodyPr>
          <a:lstStyle/>
          <a:p>
            <a:pPr lvl="0" indent="228600" algn="ctr" fontAlgn="base">
              <a:spcBef>
                <a:spcPct val="0"/>
              </a:spcBef>
              <a:spcAft>
                <a:spcPct val="0"/>
              </a:spcAft>
            </a:pPr>
            <a:r>
              <a:rPr lang="en-US" sz="1200" b="1" dirty="0" smtClean="0">
                <a:solidFill>
                  <a:srgbClr val="221062"/>
                </a:solidFill>
                <a:latin typeface="Arial" pitchFamily="34" charset="0"/>
                <a:ea typeface="Times New Roman" pitchFamily="18" charset="0"/>
                <a:cs typeface="Arial" pitchFamily="34" charset="0"/>
              </a:rPr>
              <a:t>Registration Details:</a:t>
            </a:r>
            <a:endParaRPr lang="en-US" sz="1200" dirty="0" smtClean="0">
              <a:solidFill>
                <a:srgbClr val="221062"/>
              </a:solidFill>
              <a:latin typeface="Arial" pitchFamily="34" charset="0"/>
              <a:cs typeface="Arial" pitchFamily="34" charset="0"/>
            </a:endParaRPr>
          </a:p>
        </p:txBody>
      </p:sp>
      <p:sp>
        <p:nvSpPr>
          <p:cNvPr id="1033" name="Rectangle 9"/>
          <p:cNvSpPr>
            <a:spLocks noChangeArrowheads="1"/>
          </p:cNvSpPr>
          <p:nvPr/>
        </p:nvSpPr>
        <p:spPr bwMode="auto">
          <a:xfrm>
            <a:off x="2819400" y="2333625"/>
            <a:ext cx="3352800" cy="9848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Important Dates:</a:t>
            </a:r>
            <a:endParaRPr kumimoji="0" lang="en-US" sz="5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Last date for registration: </a:t>
            </a:r>
            <a:r>
              <a:rPr lang="en-US" sz="900" dirty="0" smtClean="0">
                <a:latin typeface="Times New Roman" pitchFamily="18" charset="0"/>
                <a:ea typeface="Times New Roman" pitchFamily="18" charset="0"/>
                <a:cs typeface="Times New Roman" pitchFamily="18" charset="0"/>
              </a:rPr>
              <a:t>04</a:t>
            </a:r>
            <a:r>
              <a:rPr kumimoji="0" lang="en-US" sz="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.05.2018</a:t>
            </a:r>
            <a:endParaRPr kumimoji="0" lang="en-US" sz="5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Registration Fees:</a:t>
            </a:r>
            <a:endParaRPr kumimoji="0" lang="en-US" sz="5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Faculty Members: Rs.5000/- (including GST)</a:t>
            </a:r>
            <a:endParaRPr kumimoji="0" lang="en-US" sz="5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Research Scholar and P.G. Students: Rs. 3000/-(Including GST)</a:t>
            </a:r>
            <a:endParaRPr kumimoji="0" lang="en-US" sz="5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Industry Participants: Rs. 6000/-</a:t>
            </a:r>
            <a:endParaRPr kumimoji="0" lang="en-US" sz="11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5" name="Rectangle 11"/>
          <p:cNvSpPr>
            <a:spLocks noChangeArrowheads="1"/>
          </p:cNvSpPr>
          <p:nvPr/>
        </p:nvSpPr>
        <p:spPr bwMode="auto">
          <a:xfrm>
            <a:off x="2895600" y="3248025"/>
            <a:ext cx="318135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effectLst/>
                <a:latin typeface="Times New Roman" pitchFamily="18" charset="0"/>
                <a:ea typeface="Times New Roman" pitchFamily="18" charset="0"/>
                <a:cs typeface="Times New Roman" pitchFamily="18" charset="0"/>
              </a:rPr>
              <a:t>Travelling, lodging, boarding and other expenses will have to be borne by the participants. Accommodation will be provided on request in </a:t>
            </a:r>
            <a:r>
              <a:rPr kumimoji="0" lang="en-US" sz="800" b="0" i="0" u="none" strike="noStrike" cap="none" normalizeH="0" baseline="0" dirty="0" smtClean="0">
                <a:ln>
                  <a:noFill/>
                </a:ln>
                <a:effectLst/>
                <a:latin typeface="Times New Roman" pitchFamily="18" charset="0"/>
                <a:ea typeface="Times New Roman" pitchFamily="18" charset="0"/>
                <a:cs typeface="Times New Roman" pitchFamily="18" charset="0"/>
              </a:rPr>
              <a:t>Institute</a:t>
            </a:r>
            <a:r>
              <a:rPr kumimoji="0" lang="en-US" sz="900" b="0" i="0" u="none" strike="noStrike" cap="none" normalizeH="0" baseline="0" dirty="0" smtClean="0">
                <a:ln>
                  <a:noFill/>
                </a:ln>
                <a:effectLst/>
                <a:latin typeface="Times New Roman" pitchFamily="18" charset="0"/>
                <a:ea typeface="Times New Roman" pitchFamily="18" charset="0"/>
                <a:cs typeface="Times New Roman" pitchFamily="18" charset="0"/>
              </a:rPr>
              <a:t> Guest House/Hostels and hostels depending upon availability. </a:t>
            </a:r>
            <a:endParaRPr kumimoji="0" lang="en-US" sz="5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dirty="0" smtClean="0">
                <a:ln>
                  <a:noFill/>
                </a:ln>
                <a:effectLst/>
                <a:latin typeface="Times New Roman" pitchFamily="18" charset="0"/>
                <a:ea typeface="Times New Roman" pitchFamily="18" charset="0"/>
                <a:cs typeface="Times New Roman" pitchFamily="18" charset="0"/>
              </a:rPr>
              <a:t>The course fee includes Registration kit, High tea, snacks, lunch, dinner( for outside Participants only) and certificate, registration fee will be accepted through NEFT with details (of SBI BIT) given Below.</a:t>
            </a:r>
            <a:endParaRPr kumimoji="0" lang="en-US" sz="5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dirty="0" smtClean="0">
                <a:ln>
                  <a:noFill/>
                </a:ln>
                <a:effectLst/>
                <a:latin typeface="Times New Roman" pitchFamily="18" charset="0"/>
                <a:ea typeface="Times New Roman" pitchFamily="18" charset="0"/>
                <a:cs typeface="Times New Roman" pitchFamily="18" charset="0"/>
              </a:rPr>
              <a:t>Account number: 37354860062</a:t>
            </a:r>
            <a:endParaRPr kumimoji="0" lang="en-US" sz="5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dirty="0" smtClean="0">
                <a:ln>
                  <a:noFill/>
                </a:ln>
                <a:effectLst/>
                <a:latin typeface="Times New Roman" pitchFamily="18" charset="0"/>
                <a:ea typeface="Times New Roman" pitchFamily="18" charset="0"/>
                <a:cs typeface="Times New Roman" pitchFamily="18" charset="0"/>
              </a:rPr>
              <a:t>IFSC code: SBIN0018056</a:t>
            </a:r>
            <a:endParaRPr kumimoji="0" lang="en-US" sz="500" b="0" i="0" u="none" strike="noStrike" cap="none" normalizeH="0" baseline="0" dirty="0" smtClean="0">
              <a:ln>
                <a:noFill/>
              </a:ln>
              <a:effectLst/>
              <a:latin typeface="Times New Roman" pitchFamily="18" charset="0"/>
              <a:cs typeface="Times New Roman" pitchFamily="18" charset="0"/>
            </a:endParaRPr>
          </a:p>
          <a:p>
            <a:pPr eaLnBrk="0" fontAlgn="base" hangingPunct="0">
              <a:spcBef>
                <a:spcPct val="0"/>
              </a:spcBef>
              <a:spcAft>
                <a:spcPct val="0"/>
              </a:spcAft>
            </a:pPr>
            <a:r>
              <a:rPr kumimoji="0" lang="en-US" sz="900" b="0" i="0" u="none" strike="noStrike" cap="none" normalizeH="0" baseline="0" dirty="0" smtClean="0">
                <a:ln>
                  <a:noFill/>
                </a:ln>
                <a:effectLst/>
                <a:latin typeface="Times New Roman" pitchFamily="18" charset="0"/>
                <a:ea typeface="Times New Roman" pitchFamily="18" charset="0"/>
                <a:cs typeface="Times New Roman" pitchFamily="18" charset="0"/>
              </a:rPr>
              <a:t>Accommodation for external participants is available in Institute Guest Houses/Hostels.</a:t>
            </a:r>
            <a:endParaRPr lang="en-US" sz="800" dirty="0" smtClean="0">
              <a:latin typeface="Times New Roman" pitchFamily="18" charset="0"/>
              <a:cs typeface="Times New Roman" pitchFamily="18" charset="0"/>
            </a:endParaRPr>
          </a:p>
          <a:p>
            <a:pPr lvl="0" algn="just" eaLnBrk="0" fontAlgn="base" hangingPunct="0">
              <a:spcBef>
                <a:spcPct val="0"/>
              </a:spcBef>
              <a:spcAft>
                <a:spcPct val="0"/>
              </a:spcAft>
            </a:pPr>
            <a:r>
              <a:rPr lang="en-US" sz="900" dirty="0" smtClean="0">
                <a:latin typeface="Times New Roman" pitchFamily="18" charset="0"/>
                <a:ea typeface="Times New Roman" pitchFamily="18" charset="0"/>
                <a:cs typeface="Times New Roman" pitchFamily="18" charset="0"/>
              </a:rPr>
              <a:t> The filed registration form (hard/scanned copy) along with the copy of Money Transfer to be sent to :</a:t>
            </a:r>
            <a:endParaRPr kumimoji="0" lang="en-US" sz="1100" b="0" i="0" u="none" strike="noStrike" cap="none" normalizeH="0" baseline="0" dirty="0" smtClean="0">
              <a:ln>
                <a:noFill/>
              </a:ln>
              <a:effectLst/>
              <a:latin typeface="Times New Roman" pitchFamily="18" charset="0"/>
              <a:cs typeface="Times New Roman" pitchFamily="18" charset="0"/>
            </a:endParaRPr>
          </a:p>
        </p:txBody>
      </p:sp>
      <p:sp>
        <p:nvSpPr>
          <p:cNvPr id="1036" name="Rectangle 12"/>
          <p:cNvSpPr>
            <a:spLocks noChangeArrowheads="1"/>
          </p:cNvSpPr>
          <p:nvPr/>
        </p:nvSpPr>
        <p:spPr bwMode="auto">
          <a:xfrm>
            <a:off x="2905125" y="5191125"/>
            <a:ext cx="1676400" cy="9387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For Correspondence:</a:t>
            </a:r>
            <a:endParaRPr kumimoji="0" lang="en-US" sz="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Prof. (Mrs.) S. Goswami</a:t>
            </a:r>
            <a:endParaRPr kumimoji="0" lang="en-US" sz="5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Email- chemical@bitmesra.ac.in</a:t>
            </a:r>
            <a:endParaRPr kumimoji="0" lang="en-US" sz="5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Phone: 9431991789</a:t>
            </a:r>
            <a:endParaRPr kumimoji="0" lang="en-US" sz="5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8" name="Rectangle 14"/>
          <p:cNvSpPr>
            <a:spLocks noChangeArrowheads="1"/>
          </p:cNvSpPr>
          <p:nvPr/>
        </p:nvSpPr>
        <p:spPr bwMode="auto">
          <a:xfrm>
            <a:off x="5962650" y="552450"/>
            <a:ext cx="3200400" cy="33239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the present time, Process Simulations are the fundamental steps to design and develop a chemical process plant. Suitable description of the performance of the various unit operations of the plant should be made and integrated, to understand the mutual interferences both under steady state conditions and under unsteady state conditions. Process simulation tools are helpful to compute both situations. The stationary case can be simulated with package dealing with material and energy balance applied to each case needs dynamic modeling to describe the time- dependent evolution of the system.  </a:t>
            </a:r>
            <a:endParaRPr kumimoji="0" lang="en-US" sz="1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Thus the main aim of this workshop is to provide well knit training on simulating vital chemical process under steady &amp; unsteady state conditions, in order to design &amp; develop the chemical process &amp; product. The technocrats &amp; academic participating will be put through enriching technical session from primitive property predictions to advanced industrial flow sheeting simulations. The TEQIP workshop is proposed diversified chemical field simulation so that the participants of different disciplines can take benefits of chemical process simulations.</a:t>
            </a:r>
            <a:endParaRPr kumimoji="0" lang="en-US" sz="1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9" name="Rectangle 15"/>
          <p:cNvSpPr>
            <a:spLocks noChangeArrowheads="1"/>
          </p:cNvSpPr>
          <p:nvPr/>
        </p:nvSpPr>
        <p:spPr bwMode="auto">
          <a:xfrm>
            <a:off x="6172200" y="3962400"/>
            <a:ext cx="2819400" cy="276999"/>
          </a:xfrm>
          <a:prstGeom prst="rect">
            <a:avLst/>
          </a:prstGeom>
          <a:solidFill>
            <a:schemeClr val="accent1">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221062"/>
                </a:solidFill>
                <a:effectLst/>
                <a:latin typeface="Arial" pitchFamily="34" charset="0"/>
                <a:ea typeface="Times New Roman" pitchFamily="18" charset="0"/>
                <a:cs typeface="Arial" pitchFamily="34" charset="0"/>
              </a:rPr>
              <a:t>Course Content</a:t>
            </a:r>
            <a:endParaRPr kumimoji="0" lang="en-US" sz="1200" b="0" i="0" u="none" strike="noStrike" cap="none" normalizeH="0" baseline="0" dirty="0" smtClean="0">
              <a:ln>
                <a:noFill/>
              </a:ln>
              <a:solidFill>
                <a:srgbClr val="221062"/>
              </a:solidFill>
              <a:effectLst/>
              <a:latin typeface="Arial" pitchFamily="34" charset="0"/>
              <a:cs typeface="Arial" pitchFamily="34" charset="0"/>
            </a:endParaRPr>
          </a:p>
        </p:txBody>
      </p:sp>
      <p:sp>
        <p:nvSpPr>
          <p:cNvPr id="1040" name="Rectangle 16"/>
          <p:cNvSpPr>
            <a:spLocks noChangeArrowheads="1"/>
          </p:cNvSpPr>
          <p:nvPr/>
        </p:nvSpPr>
        <p:spPr bwMode="auto">
          <a:xfrm>
            <a:off x="6076950" y="4303455"/>
            <a:ext cx="306705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workshop aims to cover the following topics:</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Aspen Simulation: introduction to Aspen Software, Simulation of single unit operations-Pressure Changes, Flash Drum, Distillation columns, Reactors etc.</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ASPEN Industrial Process Simulation: Industrial Flow Sheeting &amp; Process Simulation of Conventional/In conventional chemicals (</a:t>
            </a:r>
            <a:r>
              <a:rPr kumimoji="0" lang="en-US" sz="1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eg</a:t>
            </a:r>
            <a:r>
              <a:rPr kumimoji="0" lang="en-US"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Complex-amine reactions, chemical loop combustion etc.)</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ASPEN Tool Analysis: Sensitivity Tool, Design Spec, Optimization Tool, Cost Analysis.</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MATLAB SIMULINK: Unsteady state process simulations-Lumped &amp; Distributed parameters  model.</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CFD: Classical flow Phenomenon.</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Molecular Dynamics: Atomic/molecular simulations-phenomena associated with density, phased transition point and diffusion of </a:t>
            </a:r>
            <a:r>
              <a:rPr kumimoji="0" lang="en-US" sz="1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Lennard</a:t>
            </a:r>
            <a:r>
              <a:rPr kumimoji="0" lang="en-US"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-Jones system</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1" name="Rectangle 17"/>
          <p:cNvSpPr>
            <a:spLocks noChangeArrowheads="1"/>
          </p:cNvSpPr>
          <p:nvPr/>
        </p:nvSpPr>
        <p:spPr bwMode="auto">
          <a:xfrm>
            <a:off x="2971800" y="6019800"/>
            <a:ext cx="3048000" cy="276999"/>
          </a:xfrm>
          <a:prstGeom prst="rect">
            <a:avLst/>
          </a:prstGeom>
          <a:solidFill>
            <a:schemeClr val="accent1">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221062"/>
                </a:solidFill>
                <a:effectLst/>
                <a:latin typeface="Arial" pitchFamily="34" charset="0"/>
                <a:ea typeface="Times New Roman" pitchFamily="18" charset="0"/>
                <a:cs typeface="Arial" pitchFamily="34" charset="0"/>
              </a:rPr>
              <a:t>Who Should Attend?</a:t>
            </a:r>
            <a:endParaRPr kumimoji="0" lang="en-US" sz="1200" b="0" i="0" u="none" strike="noStrike" cap="none" normalizeH="0" baseline="0" dirty="0" smtClean="0">
              <a:ln>
                <a:noFill/>
              </a:ln>
              <a:solidFill>
                <a:srgbClr val="221062"/>
              </a:solidFill>
              <a:effectLst/>
              <a:latin typeface="Arial" pitchFamily="34" charset="0"/>
              <a:cs typeface="Arial" pitchFamily="34" charset="0"/>
            </a:endParaRPr>
          </a:p>
        </p:txBody>
      </p:sp>
      <p:sp>
        <p:nvSpPr>
          <p:cNvPr id="1042" name="Rectangle 18"/>
          <p:cNvSpPr>
            <a:spLocks noChangeArrowheads="1"/>
          </p:cNvSpPr>
          <p:nvPr/>
        </p:nvSpPr>
        <p:spPr bwMode="auto">
          <a:xfrm>
            <a:off x="3048000" y="6304002"/>
            <a:ext cx="30480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Faculty members of Engineering colleges, PG students, research scholars and practicing engineers with active interest in the field can apply.</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Rectangle 19"/>
          <p:cNvSpPr/>
          <p:nvPr/>
        </p:nvSpPr>
        <p:spPr>
          <a:xfrm>
            <a:off x="4343400" y="5367844"/>
            <a:ext cx="1905000" cy="646331"/>
          </a:xfrm>
          <a:prstGeom prst="rect">
            <a:avLst/>
          </a:prstGeom>
        </p:spPr>
        <p:txBody>
          <a:bodyPr wrap="square">
            <a:spAutoFit/>
          </a:bodyPr>
          <a:lstStyle/>
          <a:p>
            <a:pPr lvl="0" eaLnBrk="0" fontAlgn="base" hangingPunct="0">
              <a:spcBef>
                <a:spcPct val="0"/>
              </a:spcBef>
              <a:spcAft>
                <a:spcPct val="0"/>
              </a:spcAft>
            </a:pPr>
            <a:r>
              <a:rPr lang="en-US" sz="900" dirty="0" smtClean="0">
                <a:latin typeface="Times New Roman" pitchFamily="18" charset="0"/>
                <a:ea typeface="Times New Roman" pitchFamily="18" charset="0"/>
                <a:cs typeface="Times New Roman" pitchFamily="18" charset="0"/>
              </a:rPr>
              <a:t>Dr. R.R. </a:t>
            </a:r>
            <a:r>
              <a:rPr lang="en-US" sz="900" dirty="0" err="1" smtClean="0">
                <a:solidFill>
                  <a:srgbClr val="000000"/>
                </a:solidFill>
                <a:latin typeface="Times New Roman" pitchFamily="18" charset="0"/>
                <a:ea typeface="Times New Roman" pitchFamily="18" charset="0"/>
                <a:cs typeface="Times New Roman" pitchFamily="18" charset="0"/>
              </a:rPr>
              <a:t>Pandiyan</a:t>
            </a:r>
            <a:endParaRPr lang="en-US" sz="300" dirty="0" smtClean="0">
              <a:latin typeface="Times New Roman" pitchFamily="18" charset="0"/>
              <a:cs typeface="Times New Roman" pitchFamily="18" charset="0"/>
            </a:endParaRPr>
          </a:p>
          <a:p>
            <a:pPr lvl="0" eaLnBrk="0" fontAlgn="base" hangingPunct="0">
              <a:spcBef>
                <a:spcPct val="0"/>
              </a:spcBef>
              <a:spcAft>
                <a:spcPct val="0"/>
              </a:spcAft>
            </a:pPr>
            <a:r>
              <a:rPr lang="en-US" sz="900" dirty="0" smtClean="0">
                <a:latin typeface="Times New Roman" pitchFamily="18" charset="0"/>
                <a:ea typeface="Times New Roman" pitchFamily="18" charset="0"/>
                <a:cs typeface="Times New Roman" pitchFamily="18" charset="0"/>
              </a:rPr>
              <a:t>Email. </a:t>
            </a:r>
            <a:r>
              <a:rPr lang="en-US" sz="900" dirty="0" smtClean="0">
                <a:solidFill>
                  <a:schemeClr val="accent3">
                    <a:lumMod val="75000"/>
                  </a:schemeClr>
                </a:solidFill>
                <a:latin typeface="Times New Roman" pitchFamily="18" charset="0"/>
                <a:ea typeface="Calibri" pitchFamily="34" charset="0"/>
                <a:cs typeface="Times New Roman" pitchFamily="18" charset="0"/>
              </a:rPr>
              <a:t>raghuchemraj@gmail.com</a:t>
            </a:r>
            <a:r>
              <a:rPr lang="en-US" sz="900" dirty="0" smtClean="0">
                <a:solidFill>
                  <a:srgbClr val="000000"/>
                </a:solidFill>
                <a:latin typeface="Times New Roman" pitchFamily="18" charset="0"/>
                <a:ea typeface="Calibri" pitchFamily="34" charset="0"/>
                <a:cs typeface="Times New Roman" pitchFamily="18" charset="0"/>
              </a:rPr>
              <a:t>, </a:t>
            </a:r>
          </a:p>
          <a:p>
            <a:pPr lvl="0" eaLnBrk="0" fontAlgn="base" hangingPunct="0">
              <a:spcBef>
                <a:spcPct val="0"/>
              </a:spcBef>
              <a:spcAft>
                <a:spcPct val="0"/>
              </a:spcAft>
            </a:pPr>
            <a:r>
              <a:rPr lang="en-US" sz="900" dirty="0" smtClean="0">
                <a:solidFill>
                  <a:srgbClr val="000000"/>
                </a:solidFill>
                <a:latin typeface="Times New Roman" pitchFamily="18" charset="0"/>
                <a:ea typeface="Calibri" pitchFamily="34" charset="0"/>
                <a:cs typeface="Times New Roman" pitchFamily="18" charset="0"/>
              </a:rPr>
              <a:t>raghu@bitmesra.ac.in</a:t>
            </a:r>
            <a:endParaRPr lang="en-US" sz="900" dirty="0" smtClean="0">
              <a:latin typeface="Times New Roman" pitchFamily="18" charset="0"/>
              <a:cs typeface="Times New Roman" pitchFamily="18" charset="0"/>
            </a:endParaRPr>
          </a:p>
          <a:p>
            <a:pPr lvl="0" eaLnBrk="0" fontAlgn="base" hangingPunct="0">
              <a:spcBef>
                <a:spcPct val="0"/>
              </a:spcBef>
              <a:spcAft>
                <a:spcPct val="0"/>
              </a:spcAft>
            </a:pPr>
            <a:r>
              <a:rPr lang="en-US" sz="900" dirty="0" smtClean="0">
                <a:solidFill>
                  <a:srgbClr val="000000"/>
                </a:solidFill>
                <a:latin typeface="Times New Roman" pitchFamily="18" charset="0"/>
                <a:ea typeface="Calibri" pitchFamily="34" charset="0"/>
                <a:cs typeface="Times New Roman" pitchFamily="18" charset="0"/>
              </a:rPr>
              <a:t>Phone No. 8002486897</a:t>
            </a:r>
            <a:endParaRPr lang="en-US" sz="900" dirty="0">
              <a:latin typeface="Times New Roman" pitchFamily="18" charset="0"/>
              <a:cs typeface="Times New Roman" pitchFamily="18" charset="0"/>
            </a:endParaRPr>
          </a:p>
        </p:txBody>
      </p:sp>
      <p:sp>
        <p:nvSpPr>
          <p:cNvPr id="21" name="Rectangle 35"/>
          <p:cNvSpPr>
            <a:spLocks noChangeArrowheads="1"/>
          </p:cNvSpPr>
          <p:nvPr/>
        </p:nvSpPr>
        <p:spPr bwMode="auto">
          <a:xfrm>
            <a:off x="0" y="381000"/>
            <a:ext cx="2590800" cy="15465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Birla Institute of Technology, </a:t>
            </a:r>
            <a:r>
              <a:rPr kumimoji="0" lang="en-US" sz="105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Mesra</a:t>
            </a:r>
            <a:r>
              <a:rPr kumimoji="0" lang="en-US" sz="105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Ranchi was established in 1955 by the philanthropist and industrialist Late </a:t>
            </a:r>
            <a:r>
              <a:rPr kumimoji="0" lang="en-US" sz="105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Shri</a:t>
            </a:r>
            <a:r>
              <a:rPr kumimoji="0" lang="en-US" sz="105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B.M. Birla with a vision to provide quality learning and dissemination of knowledge. The institute today </a:t>
            </a:r>
            <a:r>
              <a:rPr kumimoji="0" lang="en-US" sz="9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offer</a:t>
            </a:r>
            <a:r>
              <a:rPr kumimoji="0" lang="en-US" sz="105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undergraduate, postgraduate as well as doctoral level </a:t>
            </a:r>
            <a:r>
              <a:rPr kumimoji="0" lang="en-US" sz="105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programmes</a:t>
            </a:r>
            <a:r>
              <a:rPr kumimoji="0" lang="en-US" sz="105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in diverse disciplines of science and Engineering</a:t>
            </a:r>
            <a:endParaRPr lang="en-US" sz="600" dirty="0">
              <a:latin typeface="Times New Roman" pitchFamily="18" charset="0"/>
              <a:ea typeface="Times New Roman" pitchFamily="18" charset="0"/>
              <a:cs typeface="Times New Roman" pitchFamily="18" charset="0"/>
            </a:endParaRPr>
          </a:p>
        </p:txBody>
      </p:sp>
      <p:sp>
        <p:nvSpPr>
          <p:cNvPr id="22" name="Rectangle 21"/>
          <p:cNvSpPr/>
          <p:nvPr/>
        </p:nvSpPr>
        <p:spPr>
          <a:xfrm>
            <a:off x="0" y="2209800"/>
            <a:ext cx="2667000" cy="2554545"/>
          </a:xfrm>
          <a:prstGeom prst="rect">
            <a:avLst/>
          </a:prstGeom>
        </p:spPr>
        <p:txBody>
          <a:bodyPr wrap="square">
            <a:spAutoFit/>
          </a:bodyPr>
          <a:lstStyle/>
          <a:p>
            <a:pPr lvl="0" algn="just" eaLnBrk="0" fontAlgn="base" hangingPunct="0">
              <a:spcBef>
                <a:spcPct val="0"/>
              </a:spcBef>
              <a:spcAft>
                <a:spcPct val="0"/>
              </a:spcAft>
            </a:pPr>
            <a:r>
              <a:rPr lang="en-US" sz="1000" dirty="0" smtClean="0">
                <a:latin typeface="Times New Roman" pitchFamily="18" charset="0"/>
                <a:ea typeface="Times New Roman" pitchFamily="18" charset="0"/>
                <a:cs typeface="Times New Roman" pitchFamily="18" charset="0"/>
              </a:rPr>
              <a:t>The Department was established in 1994 and currently offers two undergraduate </a:t>
            </a:r>
            <a:r>
              <a:rPr lang="en-US" sz="1000" dirty="0" err="1" smtClean="0">
                <a:latin typeface="Times New Roman" pitchFamily="18" charset="0"/>
                <a:ea typeface="Times New Roman" pitchFamily="18" charset="0"/>
                <a:cs typeface="Times New Roman" pitchFamily="18" charset="0"/>
              </a:rPr>
              <a:t>programmes</a:t>
            </a:r>
            <a:r>
              <a:rPr lang="en-US" sz="1000" dirty="0" smtClean="0">
                <a:latin typeface="Times New Roman" pitchFamily="18" charset="0"/>
                <a:ea typeface="Times New Roman" pitchFamily="18" charset="0"/>
                <a:cs typeface="Times New Roman" pitchFamily="18" charset="0"/>
              </a:rPr>
              <a:t> in B.E. (Chemical Engineering) &amp; B.E. (Chemical Engineering–Plastics &amp; Polymer) and two postgraduate programmes in M.E. (Chemical Engineering) &amp; </a:t>
            </a:r>
            <a:r>
              <a:rPr lang="en-US" sz="1000" dirty="0" err="1" smtClean="0">
                <a:latin typeface="Times New Roman" pitchFamily="18" charset="0"/>
                <a:ea typeface="Times New Roman" pitchFamily="18" charset="0"/>
                <a:cs typeface="Times New Roman" pitchFamily="18" charset="0"/>
              </a:rPr>
              <a:t>I.MSc</a:t>
            </a:r>
            <a:r>
              <a:rPr lang="en-US" sz="1000" dirty="0" smtClean="0">
                <a:latin typeface="Times New Roman" pitchFamily="18" charset="0"/>
                <a:ea typeface="Times New Roman" pitchFamily="18" charset="0"/>
                <a:cs typeface="Times New Roman" pitchFamily="18" charset="0"/>
              </a:rPr>
              <a:t>. (Food Technology). The Department also provides facilities for doctoral research in the fields of Chemical Engineering, Polymer Science-Technology and Food Science- Technology . The Department received national recognition  by winning the Gold Trophy for </a:t>
            </a:r>
            <a:r>
              <a:rPr lang="en-US" sz="1000" dirty="0" err="1" smtClean="0">
                <a:latin typeface="Times New Roman" pitchFamily="18" charset="0"/>
                <a:ea typeface="Times New Roman" pitchFamily="18" charset="0"/>
                <a:cs typeface="Times New Roman" pitchFamily="18" charset="0"/>
              </a:rPr>
              <a:t>Plasticon</a:t>
            </a:r>
            <a:r>
              <a:rPr lang="en-US" sz="1000" dirty="0" smtClean="0">
                <a:latin typeface="Times New Roman" pitchFamily="18" charset="0"/>
                <a:ea typeface="Times New Roman" pitchFamily="18" charset="0"/>
                <a:cs typeface="Times New Roman" pitchFamily="18" charset="0"/>
              </a:rPr>
              <a:t> Award 2012 in the category of Best Educational Institution Contributing to Plastics at the 8th International Plastics Exhibition and Conference, New Delhi. </a:t>
            </a:r>
            <a:endParaRPr lang="en-US" sz="1000" dirty="0" smtClean="0">
              <a:latin typeface="Times New Roman" pitchFamily="18" charset="0"/>
              <a:cs typeface="Times New Roman" pitchFamily="18" charset="0"/>
            </a:endParaRPr>
          </a:p>
        </p:txBody>
      </p:sp>
      <p:sp>
        <p:nvSpPr>
          <p:cNvPr id="26" name="Rectangle 25"/>
          <p:cNvSpPr/>
          <p:nvPr/>
        </p:nvSpPr>
        <p:spPr>
          <a:xfrm>
            <a:off x="6019800" y="57150"/>
            <a:ext cx="2971800" cy="461665"/>
          </a:xfrm>
          <a:prstGeom prst="rect">
            <a:avLst/>
          </a:prstGeom>
          <a:solidFill>
            <a:schemeClr val="accent1">
              <a:lumMod val="40000"/>
              <a:lumOff val="60000"/>
            </a:schemeClr>
          </a:solidFill>
        </p:spPr>
        <p:txBody>
          <a:bodyPr wrap="square">
            <a:spAutoFit/>
          </a:bodyPr>
          <a:lstStyle/>
          <a:p>
            <a:pPr lvl="0" indent="228600" algn="ctr" fontAlgn="base">
              <a:spcBef>
                <a:spcPct val="0"/>
              </a:spcBef>
              <a:spcAft>
                <a:spcPct val="0"/>
              </a:spcAft>
            </a:pPr>
            <a:r>
              <a:rPr lang="en-US" sz="1200" b="1" dirty="0" smtClean="0">
                <a:solidFill>
                  <a:srgbClr val="221062"/>
                </a:solidFill>
                <a:latin typeface="Arial" pitchFamily="34" charset="0"/>
                <a:cs typeface="Arial" pitchFamily="34" charset="0"/>
              </a:rPr>
              <a:t>Importance &amp; Scope of the </a:t>
            </a:r>
          </a:p>
          <a:p>
            <a:pPr lvl="0" indent="228600" algn="ctr" fontAlgn="base">
              <a:spcBef>
                <a:spcPct val="0"/>
              </a:spcBef>
              <a:spcAft>
                <a:spcPct val="0"/>
              </a:spcAft>
            </a:pPr>
            <a:r>
              <a:rPr lang="en-US" sz="1200" b="1" dirty="0" smtClean="0">
                <a:solidFill>
                  <a:srgbClr val="221062"/>
                </a:solidFill>
                <a:latin typeface="Arial" pitchFamily="34" charset="0"/>
                <a:cs typeface="Arial" pitchFamily="34" charset="0"/>
              </a:rPr>
              <a:t>Programme</a:t>
            </a:r>
            <a:endParaRPr lang="en-US" sz="1200" dirty="0" smtClean="0">
              <a:solidFill>
                <a:srgbClr val="221062"/>
              </a:solidFill>
              <a:latin typeface="Arial" pitchFamily="34" charset="0"/>
              <a:cs typeface="Arial" pitchFamily="34" charset="0"/>
            </a:endParaRPr>
          </a:p>
        </p:txBody>
      </p:sp>
    </p:spTree>
    <p:extLst>
      <p:ext uri="{BB962C8B-B14F-4D97-AF65-F5344CB8AC3E}">
        <p14:creationId xmlns:p14="http://schemas.microsoft.com/office/powerpoint/2010/main" val="2443324909"/>
      </p:ext>
    </p:extLst>
  </p:cSld>
  <p:clrMapOvr>
    <a:masterClrMapping/>
  </p:clrMapOvr>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517</TotalTime>
  <Words>1045</Words>
  <Application>Microsoft Office PowerPoint</Application>
  <PresentationFormat>On-screen Show (4:3)</PresentationFormat>
  <Paragraphs>103</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chemical eng 2</dc:creator>
  <cp:lastModifiedBy>Dell</cp:lastModifiedBy>
  <cp:revision>70</cp:revision>
  <dcterms:created xsi:type="dcterms:W3CDTF">2018-02-02T05:23:25Z</dcterms:created>
  <dcterms:modified xsi:type="dcterms:W3CDTF">2018-05-13T06:52:19Z</dcterms:modified>
</cp:coreProperties>
</file>